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7" r:id="rId10"/>
    <p:sldId id="269" r:id="rId11"/>
    <p:sldId id="273" r:id="rId12"/>
    <p:sldId id="270" r:id="rId13"/>
    <p:sldId id="271" r:id="rId14"/>
    <p:sldId id="272" r:id="rId15"/>
    <p:sldId id="274" r:id="rId16"/>
    <p:sldId id="268" r:id="rId17"/>
    <p:sldId id="278" r:id="rId18"/>
    <p:sldId id="27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4716" autoAdjust="0"/>
  </p:normalViewPr>
  <p:slideViewPr>
    <p:cSldViewPr>
      <p:cViewPr varScale="1">
        <p:scale>
          <a:sx n="82" d="100"/>
          <a:sy n="82" d="100"/>
        </p:scale>
        <p:origin x="-5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B84F-C881-4735-8BEF-AAECE741367C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4BEEF-18B3-4D1A-9CE1-429701331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3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8FA3-118A-4FCB-9AAB-CEB1D7452B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8600" y="228600"/>
            <a:ext cx="861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50" dirty="0" smtClean="0">
                <a:solidFill>
                  <a:schemeClr val="tx1">
                    <a:lumMod val="50000"/>
                  </a:schemeClr>
                </a:solidFill>
              </a:rPr>
              <a:t>SOLAR-STELLAR VARIABILITY WORKSHOP      	</a:t>
            </a:r>
            <a:r>
              <a:rPr lang="en-US" sz="1600" spc="150" baseline="0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1600" spc="150" dirty="0" smtClean="0">
                <a:solidFill>
                  <a:schemeClr val="tx1">
                    <a:lumMod val="50000"/>
                  </a:schemeClr>
                </a:solidFill>
              </a:rPr>
              <a:t>               BOULDER, CO  3/19/2014</a:t>
            </a:r>
            <a:endParaRPr lang="en-US" sz="1600" spc="15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533400"/>
            <a:ext cx="83820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1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5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8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90B2-4196-4B37-A338-794CDBF5DDE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21EB-9E8E-404B-83A1-78668FC9E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92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Solar-Stellar Spectrograph (SSS) Project Review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019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spc="200" dirty="0" smtClean="0">
                <a:solidFill>
                  <a:srgbClr val="00B0F0"/>
                </a:solidFill>
              </a:rPr>
              <a:t>JEFFREY HALL</a:t>
            </a:r>
          </a:p>
          <a:p>
            <a:r>
              <a:rPr lang="en-US" sz="2000" cap="small" spc="200" dirty="0" smtClean="0">
                <a:solidFill>
                  <a:srgbClr val="00B0F0"/>
                </a:solidFill>
              </a:rPr>
              <a:t>LOWELL OBSERVATORY, FLAGSTAFF, AZ</a:t>
            </a:r>
            <a:endParaRPr lang="en-US" sz="2000" cap="small" spc="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Time Series - Stellar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5" name="Picture 3" descr="F:\sss\stellar\results\plots\146233_hk_fm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533900" cy="269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sss\stellar\results\plots\146233_hk_s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810000" cy="269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Time Series - Stellar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 descr="F:\sss\stellar\results\plots\140538_hk_fm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90657"/>
            <a:ext cx="4419600" cy="212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sss\stellar\results\plots\140538_hk_s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981200"/>
            <a:ext cx="3863974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Ensemble Behavior</a:t>
            </a:r>
          </a:p>
          <a:p>
            <a:endParaRPr lang="en-US" sz="2400" cap="small" spc="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No unambiguous detection of a stellar Maunder Minimum</a:t>
            </a:r>
            <a:endParaRPr lang="en-US" sz="24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2" descr="C:\Users\Jeff\Desktop\http---lasp.colorado.edu-sorce-news-2008ScienceMeeting-doc-Session3-S3_08_Hall.pdf - Adobe Reader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941638"/>
            <a:ext cx="722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Jeff\Desktop\bj9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017838"/>
            <a:ext cx="31511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001000" y="2743200"/>
            <a:ext cx="35052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7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Ensemble Behavior</a:t>
            </a:r>
          </a:p>
          <a:p>
            <a:endParaRPr lang="en-US" sz="2400" cap="small" spc="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General recovery of the usual activity-brightness relationships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9" name="Picture 2" descr="C:\Users\Jeff\Desktop\co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1"/>
            <a:ext cx="4339711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1"/>
            <a:ext cx="3153292" cy="235247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Future Directions</a:t>
            </a:r>
          </a:p>
        </p:txBody>
      </p:sp>
      <p:pic>
        <p:nvPicPr>
          <p:cNvPr id="10242" name="Picture 2" descr="C:\Users\Jeff\Desktop\d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35125"/>
            <a:ext cx="2932112" cy="46394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eff\Desktop\cub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35125"/>
            <a:ext cx="4556333" cy="3402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009" y="83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Future Directions</a:t>
            </a:r>
          </a:p>
          <a:p>
            <a:endParaRPr lang="en-US" sz="28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Composite proxies beyond HK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Picture 3" descr="C:\Users\Jeff\Documents\Research\Proposals\Turnbull &amp; Seagar\fi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0750"/>
            <a:ext cx="27432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Jeff\Documents\Research\Proposals\Turnbull &amp; Seagar\fi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60750"/>
            <a:ext cx="260667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Jeff\Documents\Research\Proposals\Turnbull &amp; Seagar\fig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61" y="2471737"/>
            <a:ext cx="2319839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21505" y="5410200"/>
            <a:ext cx="66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yr</a:t>
            </a:r>
            <a:r>
              <a:rPr lang="en-US" altLang="en-US" sz="2800" baseline="30000" dirty="0">
                <a:latin typeface="Calibri" pitchFamily="34" charset="0"/>
              </a:rPr>
              <a:t>-1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 rot="16200000">
            <a:off x="970980" y="3683000"/>
            <a:ext cx="111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power</a:t>
            </a:r>
            <a:endParaRPr lang="en-US" altLang="en-US" sz="2800" baseline="30000" dirty="0">
              <a:latin typeface="Calibri" pitchFamily="34" charset="0"/>
            </a:endParaRPr>
          </a:p>
        </p:txBody>
      </p:sp>
      <p:pic>
        <p:nvPicPr>
          <p:cNvPr id="11" name="Picture 2" descr="C:\Users\Jeff\Documents\Research\Proposals\Turnbull &amp; Seagar\fig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63578"/>
            <a:ext cx="2819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Connecting SSS to MWO – 1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2" name="Picture 4" descr="C:\Users\Jeff\Desktop\190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7337"/>
            <a:ext cx="6324601" cy="2064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ff\Desktop\flux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00" y="3787769"/>
            <a:ext cx="3916362" cy="276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Connecting SSS to MWO – </a:t>
            </a:r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cap="small" spc="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We need a comprehensive linking, with individual observations and time series from other programs included.</a:t>
            </a:r>
          </a:p>
          <a:p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Case study: the question of HD 3651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81" y="3200400"/>
            <a:ext cx="622157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Connecting SSS to MWO – </a:t>
            </a:r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Jeff\Desktop\Imag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3" y="2209800"/>
            <a:ext cx="881236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Connecting SSS to MWO – </a:t>
            </a:r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400" cap="small" spc="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Principal MWO data compilations available in the literature:</a:t>
            </a:r>
          </a:p>
          <a:p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&gt; Duncan et al. 1991 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ApJS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76  383</a:t>
            </a:r>
          </a:p>
          <a:p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&gt;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Baliunas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et al. 1995  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ApJ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438  269</a:t>
            </a:r>
          </a:p>
          <a:p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(grand mean S, yearly mean S)</a:t>
            </a:r>
          </a:p>
          <a:p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MWO time series for select stars</a:t>
            </a:r>
          </a:p>
          <a:p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&gt;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Radick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et al 1998 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ApJS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118  239</a:t>
            </a:r>
          </a:p>
          <a:p>
            <a:r>
              <a:rPr lang="en-US" sz="2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&gt; Lockwood et al 2007  </a:t>
            </a:r>
            <a:r>
              <a:rPr lang="en-US" sz="2000" dirty="0" err="1" smtClean="0">
                <a:solidFill>
                  <a:schemeClr val="tx1">
                    <a:lumMod val="65000"/>
                  </a:schemeClr>
                </a:solidFill>
              </a:rPr>
              <a:t>ApJS</a:t>
            </a: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 171  260</a:t>
            </a: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     (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grand mean S, yearly mean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S, individual observations)</a:t>
            </a:r>
          </a:p>
          <a:p>
            <a:endParaRPr lang="en-US" sz="20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Data analysis formerly overseen by Donahue (1990s)</a:t>
            </a:r>
          </a:p>
          <a:p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Data currently curated by Soon</a:t>
            </a:r>
            <a:endParaRPr lang="en-US" sz="2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438900" y="2176046"/>
            <a:ext cx="38100" cy="2167354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Project Timeline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9676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small" dirty="0" smtClean="0">
                <a:solidFill>
                  <a:srgbClr val="00B0F0"/>
                </a:solidFill>
              </a:rPr>
              <a:t>1988	1992	1996	2000	2004	2008	2012  </a:t>
            </a:r>
            <a:endParaRPr lang="en-US" sz="2000" cap="small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176046"/>
            <a:ext cx="1219200" cy="2286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2480846"/>
            <a:ext cx="4572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2785646"/>
            <a:ext cx="1981200" cy="228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3090446"/>
            <a:ext cx="1219200" cy="228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395246"/>
            <a:ext cx="18288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2142292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Construction/early observing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2447092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Rebuild 1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275189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Broad survey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5669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Solar analog survey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361492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Rebuild 2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700046"/>
            <a:ext cx="1066800" cy="2286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315200" y="3738146"/>
            <a:ext cx="381000" cy="190500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77000" y="4081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A/D boundary</a:t>
            </a:r>
            <a:endParaRPr lang="en-US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Instrumentation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Jeff\Desktop\42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4924"/>
            <a:ext cx="3245115" cy="4033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ff\Desktop\solar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447800"/>
            <a:ext cx="2017607" cy="1160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ff\Desktop\coff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842874"/>
            <a:ext cx="3276600" cy="2656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Raw Data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Jeff\Desktop\raw_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9"/>
            <a:ext cx="3962400" cy="3109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ff\Desktop\raw_frame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33" y="1523999"/>
            <a:ext cx="3992267" cy="3109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566" y="4648200"/>
            <a:ext cx="120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1993-2007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648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2008-</a:t>
            </a:r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191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</a:rPr>
              <a:t>λλ</a:t>
            </a:r>
            <a:r>
              <a:rPr lang="en-US" sz="1600" dirty="0" smtClean="0">
                <a:solidFill>
                  <a:srgbClr val="0070C0"/>
                </a:solidFill>
              </a:rPr>
              <a:t> 3858-4012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4191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</a:rPr>
              <a:t>λλ</a:t>
            </a:r>
            <a:r>
              <a:rPr lang="en-US" sz="1600" dirty="0" smtClean="0">
                <a:solidFill>
                  <a:srgbClr val="0070C0"/>
                </a:solidFill>
              </a:rPr>
              <a:t> 3858-4012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56644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λλ</a:t>
            </a:r>
            <a:r>
              <a:rPr lang="en-US" sz="1600" dirty="0" smtClean="0">
                <a:solidFill>
                  <a:srgbClr val="FF0000"/>
                </a:solidFill>
              </a:rPr>
              <a:t> 5126-8973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with gaps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156644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</a:rPr>
              <a:t>λλ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xxxx-xxxx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with gaps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181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Usual cadence: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 Solar	3X/week</a:t>
            </a:r>
          </a:p>
          <a:p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  Stellar	5-7 nights of bright time per month	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Extracted Spectra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Jeff\Desktop\sp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8" y="1600200"/>
            <a:ext cx="6629400" cy="2139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ff\Desktop\spe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8" y="4028281"/>
            <a:ext cx="6675782" cy="2143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HK Spectrum Extraction and Analysis – 1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95" y="2133600"/>
            <a:ext cx="7100888" cy="209391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06770" y="4733925"/>
            <a:ext cx="3097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i="1"/>
              <a:t>S</a:t>
            </a:r>
            <a:r>
              <a:rPr lang="en-US" altLang="en-US" sz="2800"/>
              <a:t> </a:t>
            </a:r>
            <a:r>
              <a:rPr lang="en-US" altLang="en-US" sz="2800">
                <a:sym typeface="Wingdings" pitchFamily="2" charset="2"/>
              </a:rPr>
              <a:t> log </a:t>
            </a:r>
            <a:r>
              <a:rPr lang="en-US" altLang="en-US" sz="2800" i="1">
                <a:sym typeface="Wingdings" pitchFamily="2" charset="2"/>
              </a:rPr>
              <a:t>R</a:t>
            </a:r>
            <a:r>
              <a:rPr lang="en-US" altLang="en-US" sz="2800">
                <a:sym typeface="Wingdings" pitchFamily="2" charset="2"/>
              </a:rPr>
              <a:t>’</a:t>
            </a:r>
            <a:r>
              <a:rPr lang="en-US" altLang="en-US" sz="2800" i="1" baseline="-25000">
                <a:sym typeface="Wingdings" pitchFamily="2" charset="2"/>
              </a:rPr>
              <a:t>HK</a:t>
            </a:r>
            <a:r>
              <a:rPr lang="en-US" altLang="en-US" sz="2800">
                <a:sym typeface="Wingdings" pitchFamily="2" charset="2"/>
              </a:rPr>
              <a:t>  </a:t>
            </a:r>
            <a:r>
              <a:rPr lang="el-GR" altLang="en-US" sz="2800">
                <a:sym typeface="Wingdings" pitchFamily="2" charset="2"/>
              </a:rPr>
              <a:t>Δ</a:t>
            </a:r>
            <a:r>
              <a:rPr lang="en-US" altLang="en-US" sz="2800" i="1">
                <a:sym typeface="Wingdings" pitchFamily="2" charset="2"/>
              </a:rPr>
              <a:t>F</a:t>
            </a:r>
            <a:r>
              <a:rPr lang="en-US" altLang="en-US" sz="2800" i="1" baseline="-25000">
                <a:sym typeface="Wingdings" pitchFamily="2" charset="2"/>
              </a:rPr>
              <a:t>HK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70" y="4519613"/>
            <a:ext cx="19034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HK Spectrum Extraction and Analysis – 2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Jeff\Desktop\data_hka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29" y="1447800"/>
            <a:ext cx="8438749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ff\Desktop\data_hklines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0" y="3936492"/>
            <a:ext cx="3886200" cy="2564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eff\Desktop\data_hkwi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08" y="3936492"/>
            <a:ext cx="4377871" cy="2564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HK Spectrum Extraction and Analysis – 3 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C:\Users\Jeff\Desktop\flux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028865" cy="3319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ff\Desktop\ss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20" y="1676400"/>
            <a:ext cx="4990180" cy="3360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spc="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Time Series - Solar</a:t>
            </a:r>
            <a:endParaRPr lang="en-US" sz="2400" cap="small" spc="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7" name="Picture 3" descr="C:\Users\Jeff\Desktop\Sun_hk_fm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70075"/>
            <a:ext cx="4946650" cy="247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sss\solar\results\hk_st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" y="1870074"/>
            <a:ext cx="3165856" cy="247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283</Words>
  <Application>Microsoft Office PowerPoint</Application>
  <PresentationFormat>On-screen Show (4:3)</PresentationFormat>
  <Paragraphs>84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</dc:creator>
  <cp:lastModifiedBy>Jeff</cp:lastModifiedBy>
  <cp:revision>43</cp:revision>
  <dcterms:created xsi:type="dcterms:W3CDTF">2014-03-14T15:52:04Z</dcterms:created>
  <dcterms:modified xsi:type="dcterms:W3CDTF">2014-03-19T02:30:07Z</dcterms:modified>
</cp:coreProperties>
</file>