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6" r:id="rId3"/>
    <p:sldId id="429" r:id="rId4"/>
    <p:sldId id="379" r:id="rId5"/>
    <p:sldId id="427" r:id="rId6"/>
    <p:sldId id="412" r:id="rId7"/>
    <p:sldId id="428" r:id="rId8"/>
    <p:sldId id="385" r:id="rId9"/>
    <p:sldId id="430" r:id="rId10"/>
    <p:sldId id="387" r:id="rId11"/>
    <p:sldId id="390" r:id="rId12"/>
    <p:sldId id="362" r:id="rId13"/>
    <p:sldId id="378" r:id="rId14"/>
    <p:sldId id="386" r:id="rId15"/>
    <p:sldId id="425" r:id="rId16"/>
    <p:sldId id="424" r:id="rId17"/>
    <p:sldId id="312" r:id="rId18"/>
    <p:sldId id="411" r:id="rId19"/>
    <p:sldId id="299" r:id="rId20"/>
    <p:sldId id="408" r:id="rId21"/>
    <p:sldId id="402" r:id="rId22"/>
    <p:sldId id="423" r:id="rId23"/>
    <p:sldId id="407" r:id="rId24"/>
    <p:sldId id="348" r:id="rId25"/>
    <p:sldId id="39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837" autoAdjust="0"/>
    <p:restoredTop sz="99791" autoAdjust="0"/>
  </p:normalViewPr>
  <p:slideViewPr>
    <p:cSldViewPr>
      <p:cViewPr varScale="1">
        <p:scale>
          <a:sx n="80" d="100"/>
          <a:sy n="80" d="100"/>
        </p:scale>
        <p:origin x="-740" y="-76"/>
      </p:cViewPr>
      <p:guideLst>
        <p:guide orient="horz" pos="2160"/>
        <p:guide pos="2880"/>
      </p:guideLst>
    </p:cSldViewPr>
  </p:slideViewPr>
  <p:notesTextViewPr>
    <p:cViewPr>
      <p:scale>
        <a:sx n="100" d="100"/>
        <a:sy n="100" d="100"/>
      </p:scale>
      <p:origin x="0" y="0"/>
    </p:cViewPr>
  </p:notesTextViewPr>
  <p:sorterViewPr>
    <p:cViewPr>
      <p:scale>
        <a:sx n="44" d="100"/>
        <a:sy n="44" d="100"/>
      </p:scale>
      <p:origin x="0" y="0"/>
    </p:cViewPr>
  </p:sorterViewPr>
  <p:notesViewPr>
    <p:cSldViewPr>
      <p:cViewPr varScale="1">
        <p:scale>
          <a:sx n="61" d="100"/>
          <a:sy n="61" d="100"/>
        </p:scale>
        <p:origin x="-2452" y="-5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F75E1-F06D-4848-9982-20F0897308F8}" type="datetimeFigureOut">
              <a:rPr lang="en-US" smtClean="0"/>
              <a:pPr/>
              <a:t>3/15/2014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8B1CF0-3B80-4CD1-9444-B19C4CED52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Lowell observations of </a:t>
            </a:r>
            <a:r>
              <a:rPr lang="en-US" sz="2000" dirty="0" smtClean="0"/>
              <a:t>S</a:t>
            </a:r>
            <a:r>
              <a:rPr lang="en-US" sz="2000" dirty="0" smtClean="0"/>
              <a:t>un-like </a:t>
            </a:r>
            <a:r>
              <a:rPr lang="en-US" sz="2000" dirty="0" smtClean="0"/>
              <a:t>stars began 30 years ago this month with an almost laughably primitive manually slewed 21-inch telescope equipped with position encoders and two old DEC minicomputer writing to 8 inch floppies. Success was assured however by the skill of observer Brian Skiff, who soldiered away for 15 years, 6000 stellar group observations and 1200 man hours. Three ApJ papers tell the story, the last of which incorporated several years of Fairborn  APT data that extended the time series to as long as  17  years with up to 7 years overlap. </a:t>
            </a:r>
            <a:endParaRPr lang="en-US" sz="2000" dirty="0"/>
          </a:p>
        </p:txBody>
      </p:sp>
      <p:sp>
        <p:nvSpPr>
          <p:cNvPr id="4" name="Slide Number Placeholder 3"/>
          <p:cNvSpPr>
            <a:spLocks noGrp="1"/>
          </p:cNvSpPr>
          <p:nvPr>
            <p:ph type="sldNum" sz="quarter" idx="10"/>
          </p:nvPr>
        </p:nvSpPr>
        <p:spPr/>
        <p:txBody>
          <a:bodyPr/>
          <a:lstStyle/>
          <a:p>
            <a:fld id="{178B1CF0-3B80-4CD1-9444-B19C4CED52F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dirty="0" smtClean="0"/>
              <a:t>Could we detect the Sun’s variability?</a:t>
            </a:r>
          </a:p>
          <a:p>
            <a:endParaRPr lang="en-US" sz="1800" dirty="0" smtClean="0"/>
          </a:p>
          <a:p>
            <a:r>
              <a:rPr lang="en-US" sz="1800" dirty="0" smtClean="0"/>
              <a:t>Rich Radick </a:t>
            </a:r>
            <a:r>
              <a:rPr lang="en-US" sz="1800" dirty="0" err="1" smtClean="0"/>
              <a:t>dumbed</a:t>
            </a:r>
            <a:r>
              <a:rPr lang="en-US" sz="1800" dirty="0" smtClean="0"/>
              <a:t> down the SORCE ACRIM data to the APT noise level, and using the same data window as for 18 Sco, produced </a:t>
            </a:r>
            <a:r>
              <a:rPr lang="en-US" sz="1800" dirty="0" smtClean="0"/>
              <a:t>simulated </a:t>
            </a:r>
            <a:r>
              <a:rPr lang="en-US" sz="1800" dirty="0" smtClean="0"/>
              <a:t>photometric </a:t>
            </a:r>
            <a:r>
              <a:rPr lang="en-US" sz="1800" dirty="0" smtClean="0"/>
              <a:t>data in the lower panel on the left hand side. TSI on upper pane;</a:t>
            </a:r>
          </a:p>
          <a:p>
            <a:r>
              <a:rPr lang="en-US" sz="1800" dirty="0" smtClean="0"/>
              <a:t>Clearly</a:t>
            </a:r>
            <a:r>
              <a:rPr lang="en-US" sz="1800" dirty="0" smtClean="0"/>
              <a:t>, we see a declining cycle and if you recall the 18 Sco raw data shown earlier, the noise is similarly displayed. </a:t>
            </a:r>
          </a:p>
          <a:p>
            <a:endParaRPr lang="en-US" sz="1800" dirty="0" smtClean="0"/>
          </a:p>
          <a:p>
            <a:r>
              <a:rPr lang="en-US" sz="1800" dirty="0" smtClean="0"/>
              <a:t>The next question is “how many comp star pairs are quiet enough to show solar levels of variability in a program star. This cumulative histogram on the right shows the depressing result that only about 30%of the extant comp stars used at the Apt pass this test. </a:t>
            </a:r>
            <a:r>
              <a:rPr lang="en-US" sz="1800" dirty="0" err="1" smtClean="0"/>
              <a:t>C’est</a:t>
            </a:r>
            <a:r>
              <a:rPr lang="en-US" sz="1800" dirty="0" smtClean="0"/>
              <a:t> la vie. </a:t>
            </a:r>
            <a:endParaRPr lang="en-US" sz="1800" dirty="0"/>
          </a:p>
        </p:txBody>
      </p:sp>
      <p:sp>
        <p:nvSpPr>
          <p:cNvPr id="4" name="Slide Number Placeholder 3"/>
          <p:cNvSpPr>
            <a:spLocks noGrp="1"/>
          </p:cNvSpPr>
          <p:nvPr>
            <p:ph type="sldNum" sz="quarter" idx="10"/>
          </p:nvPr>
        </p:nvSpPr>
        <p:spPr/>
        <p:txBody>
          <a:bodyPr/>
          <a:lstStyle/>
          <a:p>
            <a:fld id="{178B1CF0-3B80-4CD1-9444-B19C4CED52F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8B1CF0-3B80-4CD1-9444-B19C4CED52F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8B1CF0-3B80-4CD1-9444-B19C4CED52F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8B1CF0-3B80-4CD1-9444-B19C4CED52F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8B1CF0-3B80-4CD1-9444-B19C4CED52F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ACF80-3FA1-42BA-997E-F7655C94C2B0}" type="slidenum">
              <a:rPr lang="en-US"/>
              <a:pPr/>
              <a:t>17</a:t>
            </a:fld>
            <a:endParaRPr lang="en-US"/>
          </a:p>
        </p:txBody>
      </p:sp>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p:txBody>
          <a:bodyPr/>
          <a:lstStyle/>
          <a:p>
            <a:r>
              <a:rPr lang="en-US" i="0" dirty="0" smtClean="0"/>
              <a:t>In 1984, we began </a:t>
            </a:r>
            <a:r>
              <a:rPr lang="en-US" i="0" dirty="0" err="1" smtClean="0"/>
              <a:t>b,y</a:t>
            </a:r>
            <a:r>
              <a:rPr lang="en-US" i="0" dirty="0" smtClean="0"/>
              <a:t> photometry of about 3 dozen Sun-like</a:t>
            </a:r>
            <a:r>
              <a:rPr lang="en-US" i="0" baseline="0" dirty="0" smtClean="0"/>
              <a:t> stars using the 21-inch telescope at Lowell. This telescope was built, actually, by Johnson in 1953. It has been a strictly photometric telescope for 59 years, and it is still in use for some photometry of planets. The telescope has produced 127 papers since 1953, in Science, Nature, </a:t>
            </a:r>
            <a:r>
              <a:rPr lang="en-US" i="0" baseline="0" dirty="0" err="1" smtClean="0"/>
              <a:t>ApJ</a:t>
            </a:r>
            <a:r>
              <a:rPr lang="en-US" i="0" baseline="0" dirty="0" smtClean="0"/>
              <a:t>, AJ, PASP, and </a:t>
            </a:r>
            <a:r>
              <a:rPr lang="en-US" i="0" baseline="0" dirty="0" err="1" smtClean="0"/>
              <a:t>Icarus</a:t>
            </a:r>
            <a:r>
              <a:rPr lang="en-US" i="0" baseline="0" dirty="0" smtClean="0"/>
              <a:t>.</a:t>
            </a:r>
          </a:p>
          <a:p>
            <a:endParaRPr lang="en-US" i="0" dirty="0" smtClean="0"/>
          </a:p>
          <a:p>
            <a:r>
              <a:rPr lang="en-US" i="0" dirty="0" smtClean="0"/>
              <a:t>Brian </a:t>
            </a:r>
            <a:r>
              <a:rPr lang="en-US" i="0" dirty="0"/>
              <a:t>Skiff at the telescope on one of 1200 nights. </a:t>
            </a:r>
            <a:r>
              <a:rPr lang="en-US" i="0" dirty="0" smtClean="0"/>
              <a:t>Brian </a:t>
            </a:r>
            <a:r>
              <a:rPr lang="en-US" i="0" dirty="0"/>
              <a:t>devoted about 3 man years over a decade and a half, observing solo on this funded project.</a:t>
            </a:r>
          </a:p>
          <a:p>
            <a:r>
              <a:rPr lang="en-US" i="0" dirty="0"/>
              <a:t>These are pairwise lightcurves of the four stars of a quartet group containing  a star with a  cyclical variation of about 0.06 </a:t>
            </a:r>
            <a:r>
              <a:rPr lang="en-US" i="0" dirty="0" smtClean="0"/>
              <a:t>mag. </a:t>
            </a:r>
            <a:endParaRPr lang="en-US" i="0" dirty="0"/>
          </a:p>
          <a:p>
            <a:r>
              <a:rPr lang="en-US" i="0" dirty="0"/>
              <a:t>Our data now extend to </a:t>
            </a:r>
            <a:r>
              <a:rPr lang="en-US" i="0" dirty="0" smtClean="0"/>
              <a:t>28 </a:t>
            </a:r>
            <a:r>
              <a:rPr lang="en-US" i="0" dirty="0"/>
              <a:t>years, counting the additions from Fairborn Observatory robot </a:t>
            </a:r>
            <a:r>
              <a:rPr lang="en-US" i="0" dirty="0" smtClean="0"/>
              <a:t>telescopes.</a:t>
            </a:r>
          </a:p>
          <a:p>
            <a:endParaRPr lang="en-US" i="0" dirty="0" smtClean="0"/>
          </a:p>
          <a:p>
            <a:r>
              <a:rPr lang="en-US" i="0" dirty="0" smtClean="0"/>
              <a:t>One of the first things we discovered was that a number of uvby standard stars are VARIABLE at the </a:t>
            </a:r>
            <a:r>
              <a:rPr lang="en-US" i="0" dirty="0" err="1" smtClean="0"/>
              <a:t>mmag</a:t>
            </a:r>
            <a:r>
              <a:rPr lang="en-US" i="0" dirty="0" smtClean="0"/>
              <a:t> level. </a:t>
            </a:r>
          </a:p>
          <a:p>
            <a:endParaRPr lang="en-US" i="0" dirty="0" smtClean="0"/>
          </a:p>
          <a:p>
            <a:r>
              <a:rPr lang="en-US" i="0" dirty="0" smtClean="0"/>
              <a:t>Example</a:t>
            </a:r>
            <a:r>
              <a:rPr lang="en-US" i="0" baseline="0" dirty="0" smtClean="0"/>
              <a:t> light curves are pairwise differential time series of a quartet of stars, 12, 13, 14, 23,24, 34. Correlation reveals variability. </a:t>
            </a:r>
            <a:endParaRPr lang="en-US" i="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shows that</a:t>
            </a:r>
            <a:r>
              <a:rPr lang="en-US" baseline="0" dirty="0" smtClean="0"/>
              <a:t> </a:t>
            </a:r>
            <a:r>
              <a:rPr lang="en-US" baseline="0" dirty="0" err="1" smtClean="0"/>
              <a:t>b,y</a:t>
            </a:r>
            <a:r>
              <a:rPr lang="en-US" baseline="0" dirty="0" smtClean="0"/>
              <a:t> lie near the peak of solar spectral irradiance. </a:t>
            </a:r>
            <a:endParaRPr lang="en-US" dirty="0"/>
          </a:p>
        </p:txBody>
      </p:sp>
      <p:sp>
        <p:nvSpPr>
          <p:cNvPr id="4" name="Slide Number Placeholder 3"/>
          <p:cNvSpPr>
            <a:spLocks noGrp="1"/>
          </p:cNvSpPr>
          <p:nvPr>
            <p:ph type="sldNum" sz="quarter" idx="10"/>
          </p:nvPr>
        </p:nvSpPr>
        <p:spPr/>
        <p:txBody>
          <a:bodyPr/>
          <a:lstStyle/>
          <a:p>
            <a:pPr>
              <a:defRPr/>
            </a:pPr>
            <a:fld id="{73F23A0C-E096-4934-9052-6B9F494DBEC1}"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1"/>
          <p:cNvSpPr>
            <a:spLocks noGrp="1" noChangeArrowheads="1"/>
          </p:cNvSpPr>
          <p:nvPr>
            <p:ph type="sldNum" sz="quarter"/>
          </p:nvPr>
        </p:nvSpPr>
        <p:spPr>
          <a:noFill/>
        </p:spPr>
        <p:txBody>
          <a:bodyPr/>
          <a:lstStyle/>
          <a:p>
            <a:pPr>
              <a:buFont typeface="Times New Roman" pitchFamily="18" charset="0"/>
              <a:buNone/>
            </a:pPr>
            <a:fld id="{EC905A09-1237-4C96-A3F7-6000B0BD955D}"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19</a:t>
            </a:fld>
            <a:endParaRPr lang="en-US" smtClean="0">
              <a:latin typeface="Times New Roman" pitchFamily="18" charset="0"/>
              <a:ea typeface="Arial Unicode MS" pitchFamily="34" charset="-128"/>
              <a:cs typeface="Arial Unicode MS" pitchFamily="34" charset="-128"/>
            </a:endParaRPr>
          </a:p>
        </p:txBody>
      </p:sp>
      <p:sp>
        <p:nvSpPr>
          <p:cNvPr id="28675" name="Text Box 1"/>
          <p:cNvSpPr txBox="1">
            <a:spLocks noChangeArrowheads="1"/>
          </p:cNvSpPr>
          <p:nvPr/>
        </p:nvSpPr>
        <p:spPr bwMode="auto">
          <a:xfrm>
            <a:off x="1210236" y="694171"/>
            <a:ext cx="4437529" cy="3429000"/>
          </a:xfrm>
          <a:prstGeom prst="rect">
            <a:avLst/>
          </a:prstGeom>
          <a:solidFill>
            <a:srgbClr val="FFFFFF"/>
          </a:solidFill>
          <a:ln w="9360">
            <a:solidFill>
              <a:srgbClr val="000000"/>
            </a:solidFill>
            <a:miter lim="800000"/>
            <a:headEnd/>
            <a:tailEnd/>
          </a:ln>
        </p:spPr>
        <p:txBody>
          <a:bodyPr wrap="none" lIns="82058" tIns="41029" rIns="82058" bIns="41029" anchor="ctr"/>
          <a:lstStyle/>
          <a:p>
            <a:endParaRPr lang="en-US"/>
          </a:p>
        </p:txBody>
      </p:sp>
      <p:sp>
        <p:nvSpPr>
          <p:cNvPr id="28676" name="Rectangle 2"/>
          <p:cNvSpPr>
            <a:spLocks noGrp="1" noChangeArrowheads="1"/>
          </p:cNvSpPr>
          <p:nvPr>
            <p:ph type="body"/>
          </p:nvPr>
        </p:nvSpPr>
        <p:spPr>
          <a:xfrm>
            <a:off x="686361" y="4342535"/>
            <a:ext cx="5479676" cy="4107295"/>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F23A0C-E096-4934-9052-6B9F494DBEC1}"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8B1CF0-3B80-4CD1-9444-B19C4CED52F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3C1D90-49DF-4A83-ABCC-2D0231F46DE2}" type="slidenum">
              <a:rPr lang="en-US"/>
              <a:pPr/>
              <a:t>2</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xfrm>
            <a:off x="838200" y="4343400"/>
            <a:ext cx="5486400" cy="4114800"/>
          </a:xfrm>
        </p:spPr>
        <p:txBody>
          <a:bodyPr>
            <a:normAutofit/>
          </a:bodyPr>
          <a:lstStyle/>
          <a:p>
            <a:r>
              <a:rPr lang="en-US" baseline="0" dirty="0" smtClean="0"/>
              <a:t> </a:t>
            </a:r>
            <a:r>
              <a:rPr lang="en-US" sz="1800" dirty="0" smtClean="0"/>
              <a:t>The Fairborn APT telescope farm now has 4 telescopes dedicated to </a:t>
            </a:r>
            <a:r>
              <a:rPr lang="en-US" sz="1800" dirty="0" smtClean="0"/>
              <a:t>S</a:t>
            </a:r>
            <a:r>
              <a:rPr lang="en-US" sz="1800" dirty="0" smtClean="0"/>
              <a:t>un-like </a:t>
            </a:r>
            <a:r>
              <a:rPr lang="en-US" sz="1800" dirty="0" smtClean="0"/>
              <a:t>stars, 300 on current program, with duration of observation in the 10-20 year range. (Replacement of bad </a:t>
            </a:r>
            <a:r>
              <a:rPr lang="en-US" sz="1800" dirty="0" smtClean="0"/>
              <a:t>comp </a:t>
            </a:r>
            <a:r>
              <a:rPr lang="en-US" sz="1800" dirty="0" smtClean="0"/>
              <a:t>stars shortens some </a:t>
            </a:r>
            <a:r>
              <a:rPr lang="en-US" sz="1800" dirty="0" smtClean="0"/>
              <a:t>series)</a:t>
            </a:r>
            <a:endParaRPr lang="en-US" sz="1800" dirty="0" smtClean="0"/>
          </a:p>
          <a:p>
            <a:endParaRPr lang="en-US" sz="1800" dirty="0" smtClean="0"/>
          </a:p>
          <a:p>
            <a:r>
              <a:rPr lang="en-US" sz="1800" dirty="0" smtClean="0"/>
              <a:t>Amazingly, Louis Boyd, sole proprietor, built all this and keeps it running singlehanded. Also amazingly, Greg Henry keeps up with data processing from these and other telescopes. See his extensive </a:t>
            </a:r>
            <a:r>
              <a:rPr lang="en-US" sz="1800" dirty="0" err="1" smtClean="0"/>
              <a:t>biblio</a:t>
            </a:r>
            <a:r>
              <a:rPr lang="en-US" sz="1800" dirty="0" smtClean="0"/>
              <a:t> on ADS, mainly in the exoplanet area.</a:t>
            </a:r>
          </a:p>
          <a:p>
            <a:endParaRPr lang="en-US" sz="1800" dirty="0" smtClean="0"/>
          </a:p>
          <a:p>
            <a:r>
              <a:rPr lang="en-US" sz="1800" dirty="0" smtClean="0"/>
              <a:t>Analysis of </a:t>
            </a:r>
            <a:r>
              <a:rPr lang="en-US" sz="1800" dirty="0" smtClean="0"/>
              <a:t>S</a:t>
            </a:r>
            <a:r>
              <a:rPr lang="en-US" sz="1800" dirty="0" smtClean="0"/>
              <a:t>un-like </a:t>
            </a:r>
            <a:r>
              <a:rPr lang="en-US" sz="1800" dirty="0" smtClean="0"/>
              <a:t>stars has taken a back burner; we hope to remedy this soon.  See the Decadal paper of 2013 for a quick tour of the results.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F23A0C-E096-4934-9052-6B9F494DBEC1}"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F23A0C-E096-4934-9052-6B9F494DBEC1}"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44588" y="693738"/>
            <a:ext cx="4559300" cy="3421062"/>
          </a:xfrm>
        </p:spPr>
      </p:sp>
      <p:sp>
        <p:nvSpPr>
          <p:cNvPr id="27651"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27652" name="Slide Number Placeholder 3"/>
          <p:cNvSpPr>
            <a:spLocks noGrp="1"/>
          </p:cNvSpPr>
          <p:nvPr>
            <p:ph type="sldNum" sz="quarter"/>
          </p:nvPr>
        </p:nvSpPr>
        <p:spPr>
          <a:noFill/>
        </p:spPr>
        <p:txBody>
          <a:bodyPr/>
          <a:lstStyle/>
          <a:p>
            <a:pPr>
              <a:buFont typeface="Times New Roman" pitchFamily="18" charset="0"/>
              <a:buNone/>
            </a:pPr>
            <a:fld id="{36F9D673-2952-4F0E-A834-46A202410ADE}" type="slidenum">
              <a:rPr lang="en-US" smtClean="0">
                <a:latin typeface="Times New Roman" pitchFamily="18" charset="0"/>
                <a:ea typeface="Arial Unicode MS" pitchFamily="34" charset="-128"/>
                <a:cs typeface="Arial Unicode MS" pitchFamily="34" charset="-128"/>
              </a:rPr>
              <a:pPr>
                <a:buFont typeface="Times New Roman" pitchFamily="18" charset="0"/>
                <a:buNone/>
              </a:pPr>
              <a:t>24</a:t>
            </a:fld>
            <a:endParaRPr lang="en-US" smtClean="0">
              <a:latin typeface="Times New Roman" pitchFamily="18" charset="0"/>
              <a:ea typeface="Arial Unicode MS" pitchFamily="34" charset="-128"/>
              <a:cs typeface="Arial Unicode MS"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20-year old diagram shows variability within the HR diagram and shows that the Sun lies in an oasis of stability.</a:t>
            </a:r>
          </a:p>
          <a:p>
            <a:r>
              <a:rPr lang="en-US" baseline="0" dirty="0" smtClean="0"/>
              <a:t>(It’s good that we did not see this diagram in 1984 because if we had we never would have attempted to measure variability in Sun like stars</a:t>
            </a:r>
          </a:p>
          <a:p>
            <a:r>
              <a:rPr lang="en-US" baseline="0" dirty="0" smtClean="0"/>
              <a:t>The Sun appears in a fly in animation.</a:t>
            </a:r>
            <a:endParaRPr lang="en-US" dirty="0"/>
          </a:p>
        </p:txBody>
      </p:sp>
      <p:sp>
        <p:nvSpPr>
          <p:cNvPr id="4" name="Slide Number Placeholder 3"/>
          <p:cNvSpPr>
            <a:spLocks noGrp="1"/>
          </p:cNvSpPr>
          <p:nvPr>
            <p:ph type="sldNum" sz="quarter" idx="10"/>
          </p:nvPr>
        </p:nvSpPr>
        <p:spPr/>
        <p:txBody>
          <a:bodyPr/>
          <a:lstStyle/>
          <a:p>
            <a:pPr>
              <a:defRPr/>
            </a:pPr>
            <a:fld id="{73F23A0C-E096-4934-9052-6B9F494DBEC1}"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!8 Sco was  flagged as a good solar twin some years ago and has been on the Fairborn program for  18 years. </a:t>
            </a:r>
            <a:r>
              <a:rPr lang="en-US" sz="1800" dirty="0" smtClean="0"/>
              <a:t>Greg had </a:t>
            </a:r>
            <a:r>
              <a:rPr lang="en-US" sz="1800" dirty="0" smtClean="0"/>
              <a:t>the good fortune of selecting suitably stable comp stars early on, so now we have a long run of excellent data</a:t>
            </a:r>
            <a:r>
              <a:rPr lang="en-US" sz="1800" dirty="0" smtClean="0"/>
              <a:t>. This good fortune, as I shall show later, is a matter of luck with odds hardly better than the local casino.</a:t>
            </a:r>
            <a:endParaRPr lang="en-US" sz="1800" dirty="0"/>
          </a:p>
        </p:txBody>
      </p:sp>
      <p:sp>
        <p:nvSpPr>
          <p:cNvPr id="4" name="Slide Number Placeholder 3"/>
          <p:cNvSpPr>
            <a:spLocks noGrp="1"/>
          </p:cNvSpPr>
          <p:nvPr>
            <p:ph type="sldNum" sz="quarter" idx="10"/>
          </p:nvPr>
        </p:nvSpPr>
        <p:spPr/>
        <p:txBody>
          <a:bodyPr/>
          <a:lstStyle/>
          <a:p>
            <a:fld id="{178B1CF0-3B80-4CD1-9444-B19C4CED52F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raw differential data, top panels is quite  unimpressive. Can you see cycles</a:t>
            </a:r>
            <a:r>
              <a:rPr lang="en-US" sz="1800" dirty="0" smtClean="0"/>
              <a:t>? There are 2800 points on each panel.</a:t>
            </a:r>
            <a:endParaRPr lang="en-US" sz="1800" dirty="0" smtClean="0"/>
          </a:p>
          <a:p>
            <a:endParaRPr lang="en-US" sz="1800" dirty="0" smtClean="0"/>
          </a:p>
          <a:p>
            <a:r>
              <a:rPr lang="en-US" sz="1800" dirty="0" smtClean="0"/>
              <a:t>But by averaging the differential magnitudes of 18 </a:t>
            </a:r>
            <a:r>
              <a:rPr lang="en-US" sz="1800" b="1" dirty="0" smtClean="0"/>
              <a:t>S</a:t>
            </a:r>
            <a:r>
              <a:rPr lang="en-US" sz="1800" b="1" dirty="0" smtClean="0"/>
              <a:t>co</a:t>
            </a:r>
            <a:r>
              <a:rPr lang="en-US" sz="1800" dirty="0" smtClean="0"/>
              <a:t> </a:t>
            </a:r>
            <a:r>
              <a:rPr lang="en-US" sz="1800" dirty="0" smtClean="0"/>
              <a:t>minus each of three comp stars and taking annual medians  (to suppress outliers) we see clear evidence of two consecutive cycles. </a:t>
            </a:r>
          </a:p>
          <a:p>
            <a:endParaRPr lang="en-US" sz="1800" dirty="0"/>
          </a:p>
          <a:p>
            <a:r>
              <a:rPr lang="en-US" sz="1800" dirty="0" smtClean="0"/>
              <a:t>The outer boxes show the interquartile ranges, the inner boxes the uncertainty of the medians, and the connect line connects medians. </a:t>
            </a:r>
          </a:p>
          <a:p>
            <a:endParaRPr lang="en-US" sz="1800" dirty="0" smtClean="0"/>
          </a:p>
          <a:p>
            <a:r>
              <a:rPr lang="en-US" sz="1800" dirty="0" smtClean="0"/>
              <a:t>b</a:t>
            </a:r>
            <a:r>
              <a:rPr lang="en-US" sz="1800" dirty="0" smtClean="0"/>
              <a:t> </a:t>
            </a:r>
            <a:r>
              <a:rPr lang="en-US" sz="1800" dirty="0" smtClean="0"/>
              <a:t>and y data are shown separately here. </a:t>
            </a:r>
          </a:p>
        </p:txBody>
      </p:sp>
      <p:sp>
        <p:nvSpPr>
          <p:cNvPr id="4" name="Slide Number Placeholder 3"/>
          <p:cNvSpPr>
            <a:spLocks noGrp="1"/>
          </p:cNvSpPr>
          <p:nvPr>
            <p:ph type="sldNum" sz="quarter" idx="10"/>
          </p:nvPr>
        </p:nvSpPr>
        <p:spPr/>
        <p:txBody>
          <a:bodyPr/>
          <a:lstStyle/>
          <a:p>
            <a:fld id="{178B1CF0-3B80-4CD1-9444-B19C4CED52F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dirty="0" smtClean="0"/>
              <a:t>Here’s another view as provided by Greg’s standard processing software after hand-editing out outliers. These show annual means with error bars, including a few 2014 points obtained just recently.</a:t>
            </a:r>
          </a:p>
          <a:p>
            <a:endParaRPr lang="en-US" sz="1800" dirty="0" smtClean="0"/>
          </a:p>
          <a:p>
            <a:r>
              <a:rPr lang="en-US" sz="1800" dirty="0" smtClean="0"/>
              <a:t>There are 6 pairwise differential </a:t>
            </a:r>
            <a:r>
              <a:rPr lang="en-US" sz="1800" dirty="0" err="1" smtClean="0"/>
              <a:t>mags</a:t>
            </a:r>
            <a:r>
              <a:rPr lang="en-US" sz="1800" dirty="0" smtClean="0"/>
              <a:t>, the top 3 are program minus each comp. and the bottom three show each comp minus another.  </a:t>
            </a:r>
          </a:p>
          <a:p>
            <a:endParaRPr lang="en-US" sz="1800" dirty="0" smtClean="0"/>
          </a:p>
          <a:p>
            <a:r>
              <a:rPr lang="en-US" sz="1800" dirty="0" smtClean="0"/>
              <a:t>Clearly comp star C is inferior  as shown by the rms numbers at lower left and by inspection. I’ve X-</a:t>
            </a:r>
            <a:r>
              <a:rPr lang="en-US" sz="1800" dirty="0" err="1" smtClean="0"/>
              <a:t>ed</a:t>
            </a:r>
            <a:r>
              <a:rPr lang="en-US" sz="1800" dirty="0" smtClean="0"/>
              <a:t> out all the light curves that include star C.</a:t>
            </a:r>
          </a:p>
          <a:p>
            <a:endParaRPr lang="en-US" sz="1800" dirty="0" smtClean="0"/>
          </a:p>
          <a:p>
            <a:r>
              <a:rPr lang="en-US" sz="1800" dirty="0" smtClean="0"/>
              <a:t>The best result therefore uses the mean of 18 Sco minus star and </a:t>
            </a:r>
            <a:r>
              <a:rPr lang="en-US" sz="1800" dirty="0" smtClean="0"/>
              <a:t>18 Sco minus star </a:t>
            </a:r>
            <a:r>
              <a:rPr lang="en-US" sz="1800" dirty="0" smtClean="0"/>
              <a:t>B.  Top two and bottom panel </a:t>
            </a:r>
          </a:p>
          <a:p>
            <a:r>
              <a:rPr lang="en-US" sz="1800" dirty="0" smtClean="0"/>
              <a:t>Think about inspecting 300 such panels and making decision</a:t>
            </a:r>
          </a:p>
        </p:txBody>
      </p:sp>
      <p:sp>
        <p:nvSpPr>
          <p:cNvPr id="4" name="Slide Number Placeholder 3"/>
          <p:cNvSpPr>
            <a:spLocks noGrp="1"/>
          </p:cNvSpPr>
          <p:nvPr>
            <p:ph type="sldNum" sz="quarter" idx="10"/>
          </p:nvPr>
        </p:nvSpPr>
        <p:spPr/>
        <p:txBody>
          <a:bodyPr/>
          <a:lstStyle/>
          <a:p>
            <a:fld id="{178B1CF0-3B80-4CD1-9444-B19C4CED52F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Recall the SORCE SIM result that seemed to indicate that b and y would vary differently if we measured </a:t>
            </a:r>
            <a:r>
              <a:rPr lang="en-US" sz="1800" dirty="0" smtClean="0"/>
              <a:t>the </a:t>
            </a:r>
            <a:r>
              <a:rPr lang="en-US" sz="1800" dirty="0" smtClean="0"/>
              <a:t>Sun </a:t>
            </a:r>
            <a:r>
              <a:rPr lang="en-US" sz="1800" dirty="0" smtClean="0"/>
              <a:t>as a star </a:t>
            </a:r>
            <a:r>
              <a:rPr lang="en-US" sz="1800" dirty="0" smtClean="0"/>
              <a:t>from afar</a:t>
            </a:r>
            <a:r>
              <a:rPr lang="en-US" sz="1800" dirty="0" smtClean="0"/>
              <a:t> ?</a:t>
            </a:r>
            <a:endParaRPr lang="en-US" sz="1800" dirty="0" smtClean="0"/>
          </a:p>
          <a:p>
            <a:endParaRPr lang="en-US" sz="1800" dirty="0" smtClean="0"/>
          </a:p>
          <a:p>
            <a:r>
              <a:rPr lang="en-US" sz="1800" dirty="0" smtClean="0"/>
              <a:t>The status of the reprocessing of SIM data is not known to me, but we can test </a:t>
            </a:r>
            <a:r>
              <a:rPr lang="en-US" sz="1800" dirty="0" smtClean="0"/>
              <a:t>against </a:t>
            </a:r>
            <a:r>
              <a:rPr lang="en-US" sz="1800" dirty="0" smtClean="0"/>
              <a:t>an ensemble of </a:t>
            </a:r>
            <a:r>
              <a:rPr lang="en-US" sz="1800" dirty="0" smtClean="0"/>
              <a:t>S</a:t>
            </a:r>
            <a:r>
              <a:rPr lang="en-US" sz="1800" dirty="0" smtClean="0"/>
              <a:t>un-like stars </a:t>
            </a:r>
            <a:r>
              <a:rPr lang="en-US" sz="1800" dirty="0" smtClean="0"/>
              <a:t>including 18 Sco shown on the left hand panels.</a:t>
            </a:r>
          </a:p>
          <a:p>
            <a:endParaRPr lang="en-US" sz="1800" dirty="0" smtClean="0"/>
          </a:p>
          <a:p>
            <a:r>
              <a:rPr lang="en-US" sz="1800" dirty="0" smtClean="0"/>
              <a:t>The top two panels are </a:t>
            </a:r>
            <a:r>
              <a:rPr lang="en-US" sz="1800" dirty="0" err="1" smtClean="0"/>
              <a:t>b,y</a:t>
            </a:r>
            <a:r>
              <a:rPr lang="en-US" sz="1800" dirty="0" smtClean="0"/>
              <a:t> data through 2011. They are clearly similar and contradict the SIM solar </a:t>
            </a:r>
            <a:r>
              <a:rPr lang="en-US" sz="1800" dirty="0" smtClean="0"/>
              <a:t>result which would predict no variation in b, but some in y.</a:t>
            </a:r>
            <a:endParaRPr lang="en-US" sz="1800" dirty="0" smtClean="0"/>
          </a:p>
          <a:p>
            <a:endParaRPr lang="en-US" sz="1800" dirty="0" smtClean="0"/>
          </a:p>
          <a:p>
            <a:r>
              <a:rPr lang="en-US" sz="1800" dirty="0" smtClean="0"/>
              <a:t>The bottom panel is Lowell S, Ca II emission, and it’s in phase with </a:t>
            </a:r>
            <a:r>
              <a:rPr lang="en-US" sz="1800" dirty="0" err="1" smtClean="0"/>
              <a:t>b,y</a:t>
            </a:r>
            <a:r>
              <a:rPr lang="en-US" sz="1800" dirty="0" smtClean="0"/>
              <a:t> as it is for the Sun. No surprises here.</a:t>
            </a:r>
            <a:endParaRPr lang="en-US" sz="1800" dirty="0"/>
          </a:p>
        </p:txBody>
      </p:sp>
      <p:sp>
        <p:nvSpPr>
          <p:cNvPr id="4" name="Slide Number Placeholder 3"/>
          <p:cNvSpPr>
            <a:spLocks noGrp="1"/>
          </p:cNvSpPr>
          <p:nvPr>
            <p:ph type="sldNum" sz="quarter" idx="10"/>
          </p:nvPr>
        </p:nvSpPr>
        <p:spPr/>
        <p:txBody>
          <a:bodyPr/>
          <a:lstStyle/>
          <a:p>
            <a:fld id="{178B1CF0-3B80-4CD1-9444-B19C4CED52F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 2012 invitation to a meeting in Mexico  prompted examination of a large sample the 300 stars, those with more than 10 years </a:t>
            </a:r>
            <a:r>
              <a:rPr lang="en-US" sz="1800" dirty="0" smtClean="0"/>
              <a:t>observation (122 survivors).  </a:t>
            </a:r>
            <a:r>
              <a:rPr lang="en-US" sz="1800" dirty="0" smtClean="0"/>
              <a:t>This was a follow-on and extension of  some work we did in collaboration with Phil Judge. </a:t>
            </a:r>
          </a:p>
          <a:p>
            <a:endParaRPr lang="en-US" sz="1800" dirty="0" smtClean="0"/>
          </a:p>
          <a:p>
            <a:r>
              <a:rPr lang="en-US" sz="1800" dirty="0" smtClean="0"/>
              <a:t>From this extended sample we can now learn quite more than we had from the 15 year Lowell program because</a:t>
            </a:r>
          </a:p>
          <a:p>
            <a:r>
              <a:rPr lang="en-US" sz="1800" dirty="0" smtClean="0"/>
              <a:t>1 – the APT data has better long term precision.</a:t>
            </a:r>
          </a:p>
          <a:p>
            <a:r>
              <a:rPr lang="en-US" sz="1800" dirty="0" smtClean="0"/>
              <a:t>2-  the sample is 10x larger</a:t>
            </a:r>
          </a:p>
          <a:p>
            <a:r>
              <a:rPr lang="en-US" sz="1800" dirty="0" smtClean="0"/>
              <a:t>3 – the number of </a:t>
            </a:r>
            <a:r>
              <a:rPr lang="en-US" sz="1800" dirty="0" err="1" smtClean="0"/>
              <a:t>obs</a:t>
            </a:r>
            <a:r>
              <a:rPr lang="en-US" sz="1800" dirty="0" smtClean="0"/>
              <a:t>/year is about 10x greater per star</a:t>
            </a:r>
          </a:p>
        </p:txBody>
      </p:sp>
      <p:sp>
        <p:nvSpPr>
          <p:cNvPr id="4" name="Slide Number Placeholder 3"/>
          <p:cNvSpPr>
            <a:spLocks noGrp="1"/>
          </p:cNvSpPr>
          <p:nvPr>
            <p:ph type="sldNum" sz="quarter" idx="10"/>
          </p:nvPr>
        </p:nvSpPr>
        <p:spPr/>
        <p:txBody>
          <a:bodyPr/>
          <a:lstStyle/>
          <a:p>
            <a:fld id="{178B1CF0-3B80-4CD1-9444-B19C4CED52F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This is a key result, the trend of rms variability, year to year in the log R’ range that brackets the solar value about -4.94.</a:t>
            </a:r>
          </a:p>
          <a:p>
            <a:endParaRPr lang="en-US" sz="1800" dirty="0" smtClean="0"/>
          </a:p>
          <a:p>
            <a:r>
              <a:rPr lang="en-US" sz="1800" dirty="0" smtClean="0"/>
              <a:t>The curvy lines are a 95% CI on the regression.</a:t>
            </a:r>
          </a:p>
          <a:p>
            <a:endParaRPr lang="en-US" sz="1800" dirty="0" smtClean="0"/>
          </a:p>
          <a:p>
            <a:r>
              <a:rPr lang="en-US" sz="1800" dirty="0" smtClean="0"/>
              <a:t>18 Sco is the black box. On this chart the </a:t>
            </a:r>
            <a:r>
              <a:rPr lang="en-US" sz="1800" dirty="0" smtClean="0"/>
              <a:t>Sun </a:t>
            </a:r>
            <a:r>
              <a:rPr lang="en-US" sz="1800" dirty="0" smtClean="0"/>
              <a:t>would be nearby.</a:t>
            </a:r>
          </a:p>
          <a:p>
            <a:endParaRPr lang="en-US" sz="1800" dirty="0" smtClean="0"/>
          </a:p>
          <a:p>
            <a:r>
              <a:rPr lang="en-US" sz="1800" dirty="0" smtClean="0"/>
              <a:t>Note a significant number of stars have a meaningless ‘negative variance’ owing to comp star intrinsic variability.  This is a hazard in this program and it’s painful. </a:t>
            </a:r>
            <a:r>
              <a:rPr lang="en-US" sz="1800" dirty="0" smtClean="0"/>
              <a:t> The variance arithmetic also includes a small fixed term of unknown origin, but it’s clearly needed. </a:t>
            </a:r>
            <a:endParaRPr lang="en-US" sz="1800" dirty="0" smtClean="0"/>
          </a:p>
          <a:p>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178B1CF0-3B80-4CD1-9444-B19C4CED52F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dirty="0" smtClean="0"/>
              <a:t>Getting back to the SIM result, can we show that b </a:t>
            </a:r>
            <a:r>
              <a:rPr lang="en-US" sz="1800" dirty="0" smtClean="0"/>
              <a:t>varies less than (counterintuitive)  more than ( expected)  y</a:t>
            </a:r>
            <a:r>
              <a:rPr lang="en-US" sz="1800" dirty="0" smtClean="0"/>
              <a:t>? The scale here is </a:t>
            </a:r>
            <a:r>
              <a:rPr lang="en-US" sz="1800" dirty="0" smtClean="0"/>
              <a:t> variance RATIO, </a:t>
            </a:r>
            <a:r>
              <a:rPr lang="en-US" sz="1800" dirty="0" smtClean="0"/>
              <a:t>not sigma. </a:t>
            </a:r>
          </a:p>
          <a:p>
            <a:endParaRPr lang="en-US" sz="1800" dirty="0" smtClean="0"/>
          </a:p>
          <a:p>
            <a:r>
              <a:rPr lang="en-US" sz="1800" dirty="0" smtClean="0"/>
              <a:t>The </a:t>
            </a:r>
            <a:r>
              <a:rPr lang="en-US" sz="1800" dirty="0" smtClean="0"/>
              <a:t>locations </a:t>
            </a:r>
            <a:r>
              <a:rPr lang="en-US" sz="1800" dirty="0" smtClean="0"/>
              <a:t>of 18 Sco and the Sun </a:t>
            </a:r>
            <a:r>
              <a:rPr lang="en-US" sz="1800" dirty="0" smtClean="0"/>
              <a:t>are </a:t>
            </a:r>
            <a:r>
              <a:rPr lang="en-US" sz="1800" dirty="0" smtClean="0"/>
              <a:t>shown.</a:t>
            </a:r>
            <a:endParaRPr lang="en-US" sz="1800" dirty="0" smtClean="0"/>
          </a:p>
          <a:p>
            <a:endParaRPr lang="en-US" sz="1800" dirty="0" smtClean="0"/>
          </a:p>
          <a:p>
            <a:r>
              <a:rPr lang="en-US" sz="1800" dirty="0" smtClean="0"/>
              <a:t>18 Sco is quite an outlier. Is this an observational artifact of some kind of comp. star discrepancy?  Further investigation needed. </a:t>
            </a:r>
          </a:p>
          <a:p>
            <a:endParaRPr lang="en-US" sz="1800" dirty="0" smtClean="0"/>
          </a:p>
          <a:p>
            <a:r>
              <a:rPr lang="en-US" sz="1800" dirty="0" smtClean="0"/>
              <a:t>The lowess fit shows that over most of the range the ratio is positive, with about 10% excess, indicating with some confidence that as a rule, b varies more than y, consistent with blackbody expectations. We knew this already in 1992, Nature paper! But larger sample is comforting. </a:t>
            </a:r>
          </a:p>
        </p:txBody>
      </p:sp>
      <p:sp>
        <p:nvSpPr>
          <p:cNvPr id="4" name="Slide Number Placeholder 3"/>
          <p:cNvSpPr>
            <a:spLocks noGrp="1"/>
          </p:cNvSpPr>
          <p:nvPr>
            <p:ph type="sldNum" sz="quarter" idx="10"/>
          </p:nvPr>
        </p:nvSpPr>
        <p:spPr/>
        <p:txBody>
          <a:bodyPr/>
          <a:lstStyle/>
          <a:p>
            <a:fld id="{178B1CF0-3B80-4CD1-9444-B19C4CED52F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19F850-94FA-4C1F-AC5C-D42F5CAC7566}" type="datetimeFigureOut">
              <a:rPr lang="en-US" smtClean="0"/>
              <a:pPr/>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1FBAD-C3F7-4A56-A43A-7A0B1ABA0564}"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9F850-94FA-4C1F-AC5C-D42F5CAC7566}" type="datetimeFigureOut">
              <a:rPr lang="en-US" smtClean="0"/>
              <a:pPr/>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1FBAD-C3F7-4A56-A43A-7A0B1ABA0564}"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9F850-94FA-4C1F-AC5C-D42F5CAC7566}" type="datetimeFigureOut">
              <a:rPr lang="en-US" smtClean="0"/>
              <a:pPr/>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1FBAD-C3F7-4A56-A43A-7A0B1ABA0564}" type="slidenum">
              <a:rPr lang="en-US" smtClean="0"/>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DC1F7B0-B0E7-4850-A5A4-6BDEB1062421}"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9F850-94FA-4C1F-AC5C-D42F5CAC7566}" type="datetimeFigureOut">
              <a:rPr lang="en-US" smtClean="0"/>
              <a:pPr/>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1FBAD-C3F7-4A56-A43A-7A0B1ABA0564}"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9F850-94FA-4C1F-AC5C-D42F5CAC7566}" type="datetimeFigureOut">
              <a:rPr lang="en-US" smtClean="0"/>
              <a:pPr/>
              <a:t>3/15/2014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1FBAD-C3F7-4A56-A43A-7A0B1ABA0564}"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19F850-94FA-4C1F-AC5C-D42F5CAC7566}" type="datetimeFigureOut">
              <a:rPr lang="en-US" smtClean="0"/>
              <a:pPr/>
              <a:t>3/15/2014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1FBAD-C3F7-4A56-A43A-7A0B1ABA0564}"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19F850-94FA-4C1F-AC5C-D42F5CAC7566}" type="datetimeFigureOut">
              <a:rPr lang="en-US" smtClean="0"/>
              <a:pPr/>
              <a:t>3/15/2014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1FBAD-C3F7-4A56-A43A-7A0B1ABA0564}"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19F850-94FA-4C1F-AC5C-D42F5CAC7566}" type="datetimeFigureOut">
              <a:rPr lang="en-US" smtClean="0"/>
              <a:pPr/>
              <a:t>3/15/2014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1FBAD-C3F7-4A56-A43A-7A0B1ABA0564}"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9F850-94FA-4C1F-AC5C-D42F5CAC7566}" type="datetimeFigureOut">
              <a:rPr lang="en-US" smtClean="0"/>
              <a:pPr/>
              <a:t>3/15/2014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1FBAD-C3F7-4A56-A43A-7A0B1ABA0564}" type="slidenum">
              <a:rPr lang="en-US" smtClean="0"/>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Times New Roman" pitchFamily="18" charset="0"/>
                <a:cs typeface="Times New Roman" pitchFamily="18"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9F850-94FA-4C1F-AC5C-D42F5CAC7566}" type="datetimeFigureOut">
              <a:rPr lang="en-US" smtClean="0"/>
              <a:pPr/>
              <a:t>3/15/2014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1FBAD-C3F7-4A56-A43A-7A0B1ABA0564}" type="slidenum">
              <a:rPr lang="en-US" smtClean="0"/>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9F850-94FA-4C1F-AC5C-D42F5CAC7566}" type="datetimeFigureOut">
              <a:rPr lang="en-US" smtClean="0"/>
              <a:pPr/>
              <a:t>3/15/2014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1FBAD-C3F7-4A56-A43A-7A0B1ABA0564}" type="slidenum">
              <a:rPr lang="en-US" smtClean="0"/>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9F850-94FA-4C1F-AC5C-D42F5CAC7566}" type="datetimeFigureOut">
              <a:rPr lang="en-US" smtClean="0"/>
              <a:pPr/>
              <a:t>3/15/2014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1FBAD-C3F7-4A56-A43A-7A0B1ABA056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tiff"/></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0.tiff"/></Relationships>
</file>

<file path=ppt/slides/_rels/slide2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0.tiff"/></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915400" cy="3733800"/>
          </a:xfrm>
        </p:spPr>
        <p:txBody>
          <a:bodyPr>
            <a:normAutofit fontScale="90000"/>
          </a:bodyPr>
          <a:lstStyle/>
          <a:p>
            <a:r>
              <a:rPr lang="en-US" sz="6000" b="1" dirty="0" smtClean="0">
                <a:latin typeface="Times New Roman" pitchFamily="18" charset="0"/>
                <a:cs typeface="Times New Roman" pitchFamily="18" charset="0"/>
              </a:rPr>
              <a:t>Decadal variations </a:t>
            </a:r>
            <a:br>
              <a:rPr lang="en-US" sz="6000" b="1" dirty="0" smtClean="0">
                <a:latin typeface="Times New Roman" pitchFamily="18" charset="0"/>
                <a:cs typeface="Times New Roman" pitchFamily="18" charset="0"/>
              </a:rPr>
            </a:br>
            <a:r>
              <a:rPr lang="en-US" sz="6000" b="1" dirty="0" smtClean="0">
                <a:latin typeface="Times New Roman" pitchFamily="18" charset="0"/>
                <a:cs typeface="Times New Roman" pitchFamily="18" charset="0"/>
              </a:rPr>
              <a:t>of Sun-like stars</a:t>
            </a:r>
            <a:br>
              <a:rPr lang="en-US" sz="6000" b="1" dirty="0" smtClean="0">
                <a:latin typeface="Times New Roman" pitchFamily="18" charset="0"/>
                <a:cs typeface="Times New Roman" pitchFamily="18" charset="0"/>
              </a:rPr>
            </a:br>
            <a:r>
              <a:rPr lang="en-US" sz="6000" b="1" dirty="0" smtClean="0">
                <a:latin typeface="Times New Roman" pitchFamily="18" charset="0"/>
                <a:cs typeface="Times New Roman" pitchFamily="18" charset="0"/>
              </a:rPr>
              <a:t/>
            </a:r>
            <a:br>
              <a:rPr lang="en-US" sz="6000"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(“solar variability after dark”)</a:t>
            </a:r>
            <a:r>
              <a:rPr lang="en-US" sz="5300" dirty="0" smtClean="0">
                <a:latin typeface="Times New Roman" pitchFamily="18" charset="0"/>
                <a:cs typeface="Times New Roman" pitchFamily="18" charset="0"/>
              </a:rPr>
              <a:t/>
            </a:r>
            <a:br>
              <a:rPr lang="en-US" sz="5300" dirty="0" smtClean="0">
                <a:latin typeface="Times New Roman" pitchFamily="18" charset="0"/>
                <a:cs typeface="Times New Roman" pitchFamily="18" charset="0"/>
              </a:rPr>
            </a:br>
            <a:r>
              <a:rPr lang="en-US" dirty="0" smtClean="0"/>
              <a:t/>
            </a:r>
            <a:br>
              <a:rPr lang="en-US" dirty="0" smtClean="0"/>
            </a:br>
            <a:endParaRPr lang="en-US" dirty="0"/>
          </a:p>
        </p:txBody>
      </p:sp>
      <p:sp>
        <p:nvSpPr>
          <p:cNvPr id="6" name="TextBox 5"/>
          <p:cNvSpPr txBox="1"/>
          <p:nvPr/>
        </p:nvSpPr>
        <p:spPr>
          <a:xfrm>
            <a:off x="762000" y="5105400"/>
            <a:ext cx="8153400" cy="1323439"/>
          </a:xfrm>
          <a:prstGeom prst="rect">
            <a:avLst/>
          </a:prstGeom>
          <a:noFill/>
        </p:spPr>
        <p:txBody>
          <a:bodyPr wrap="square" rtlCol="0">
            <a:spAutoFit/>
          </a:bodyPr>
          <a:lstStyle/>
          <a:p>
            <a:pPr algn="ctr"/>
            <a:r>
              <a:rPr lang="en-US" sz="4000" b="1" dirty="0" smtClean="0">
                <a:latin typeface="Times New Roman" pitchFamily="18" charset="0"/>
                <a:cs typeface="Times New Roman" pitchFamily="18" charset="0"/>
              </a:rPr>
              <a:t>Wes Lockwood, Lowell Observatory</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Gregory Henry, TSU</a:t>
            </a:r>
            <a:endParaRPr lang="en-US" sz="4000" b="1" dirty="0">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762000"/>
          </a:xfrm>
        </p:spPr>
        <p:txBody>
          <a:bodyPr>
            <a:normAutofit/>
          </a:bodyPr>
          <a:lstStyle/>
          <a:p>
            <a:r>
              <a:rPr lang="en-US" dirty="0" smtClean="0"/>
              <a:t>Could we detect the Sun’s variability?</a:t>
            </a:r>
            <a:endParaRPr lang="en-US" dirty="0"/>
          </a:p>
        </p:txBody>
      </p:sp>
      <p:pic>
        <p:nvPicPr>
          <p:cNvPr id="1026" name="Picture 2"/>
          <p:cNvPicPr>
            <a:picLocks noChangeAspect="1" noChangeArrowheads="1"/>
          </p:cNvPicPr>
          <p:nvPr/>
        </p:nvPicPr>
        <p:blipFill>
          <a:blip r:embed="rId3" cstate="print"/>
          <a:srcRect t="18750" r="50000"/>
          <a:stretch>
            <a:fillRect/>
          </a:stretch>
        </p:blipFill>
        <p:spPr bwMode="auto">
          <a:xfrm>
            <a:off x="5181600" y="2667000"/>
            <a:ext cx="3657614" cy="3962400"/>
          </a:xfrm>
          <a:prstGeom prst="rect">
            <a:avLst/>
          </a:prstGeom>
          <a:noFill/>
          <a:ln w="9525">
            <a:noFill/>
            <a:miter lim="800000"/>
            <a:headEnd/>
            <a:tailEnd/>
          </a:ln>
        </p:spPr>
      </p:pic>
      <p:sp>
        <p:nvSpPr>
          <p:cNvPr id="4" name="TextBox 3"/>
          <p:cNvSpPr txBox="1"/>
          <p:nvPr/>
        </p:nvSpPr>
        <p:spPr>
          <a:xfrm>
            <a:off x="76200" y="762000"/>
            <a:ext cx="9067800" cy="523220"/>
          </a:xfrm>
          <a:prstGeom prst="rect">
            <a:avLst/>
          </a:prstGeom>
          <a:noFill/>
        </p:spPr>
        <p:txBody>
          <a:bodyPr wrap="square" rtlCol="0">
            <a:spAutoFit/>
          </a:bodyPr>
          <a:lstStyle/>
          <a:p>
            <a:r>
              <a:rPr lang="en-US" sz="2800" b="1" i="1" dirty="0" smtClean="0">
                <a:solidFill>
                  <a:srgbClr val="FF0000"/>
                </a:solidFill>
                <a:latin typeface="Times New Roman" pitchFamily="18" charset="0"/>
                <a:cs typeface="Times New Roman" pitchFamily="18" charset="0"/>
              </a:rPr>
              <a:t>      Yes, but only for about 30% of the comparison star pairs</a:t>
            </a:r>
            <a:endParaRPr lang="en-US" b="1" i="1" dirty="0">
              <a:solidFill>
                <a:srgbClr val="FF0000"/>
              </a:solidFill>
              <a:latin typeface="Times New Roman" pitchFamily="18" charset="0"/>
              <a:cs typeface="Times New Roman" pitchFamily="18" charset="0"/>
            </a:endParaRPr>
          </a:p>
        </p:txBody>
      </p:sp>
      <p:sp>
        <p:nvSpPr>
          <p:cNvPr id="5" name="TextBox 4"/>
          <p:cNvSpPr txBox="1"/>
          <p:nvPr/>
        </p:nvSpPr>
        <p:spPr>
          <a:xfrm>
            <a:off x="5029200" y="1371600"/>
            <a:ext cx="3962400" cy="1200329"/>
          </a:xfrm>
          <a:prstGeom prst="rect">
            <a:avLst/>
          </a:prstGeom>
          <a:noFill/>
        </p:spPr>
        <p:txBody>
          <a:bodyPr wrap="square" rtlCol="0">
            <a:spAutoFit/>
          </a:bodyPr>
          <a:lstStyle/>
          <a:p>
            <a:pPr algn="ctr"/>
            <a:r>
              <a:rPr lang="en-US" sz="2400" i="1" dirty="0" smtClean="0">
                <a:latin typeface="Times New Roman" pitchFamily="18" charset="0"/>
                <a:cs typeface="Times New Roman" pitchFamily="18" charset="0"/>
              </a:rPr>
              <a:t>Cumulative distribution of comp. star rms </a:t>
            </a:r>
          </a:p>
          <a:p>
            <a:pPr algn="ctr"/>
            <a:r>
              <a:rPr lang="en-US" sz="2400" i="1" dirty="0" smtClean="0">
                <a:latin typeface="Times New Roman" pitchFamily="18" charset="0"/>
                <a:cs typeface="Times New Roman" pitchFamily="18" charset="0"/>
              </a:rPr>
              <a:t>measurement noise</a:t>
            </a:r>
            <a:endParaRPr lang="en-US" sz="2000" i="1" dirty="0">
              <a:latin typeface="Times New Roman" pitchFamily="18" charset="0"/>
              <a:cs typeface="Times New Roman" pitchFamily="18" charset="0"/>
            </a:endParaRPr>
          </a:p>
        </p:txBody>
      </p:sp>
      <p:sp>
        <p:nvSpPr>
          <p:cNvPr id="6" name="TextBox 5"/>
          <p:cNvSpPr txBox="1"/>
          <p:nvPr/>
        </p:nvSpPr>
        <p:spPr>
          <a:xfrm>
            <a:off x="2514600" y="3200400"/>
            <a:ext cx="457200" cy="461665"/>
          </a:xfrm>
          <a:prstGeom prst="rect">
            <a:avLst/>
          </a:prstGeom>
          <a:noFill/>
        </p:spPr>
        <p:txBody>
          <a:bodyPr wrap="square" rtlCol="0">
            <a:spAutoFit/>
          </a:bodyPr>
          <a:lstStyle/>
          <a:p>
            <a:r>
              <a:rPr lang="en-US" sz="2400" i="1" dirty="0" smtClean="0">
                <a:solidFill>
                  <a:schemeClr val="bg1"/>
                </a:solidFill>
              </a:rPr>
              <a:t>b</a:t>
            </a:r>
            <a:endParaRPr lang="en-US" b="1" i="1" dirty="0">
              <a:solidFill>
                <a:schemeClr val="bg1"/>
              </a:solidFill>
            </a:endParaRPr>
          </a:p>
        </p:txBody>
      </p:sp>
      <p:sp>
        <p:nvSpPr>
          <p:cNvPr id="7" name="TextBox 6"/>
          <p:cNvSpPr txBox="1"/>
          <p:nvPr/>
        </p:nvSpPr>
        <p:spPr>
          <a:xfrm>
            <a:off x="5943600" y="3200400"/>
            <a:ext cx="609600" cy="400110"/>
          </a:xfrm>
          <a:prstGeom prst="rect">
            <a:avLst/>
          </a:prstGeom>
          <a:noFill/>
        </p:spPr>
        <p:txBody>
          <a:bodyPr wrap="square" rtlCol="0">
            <a:spAutoFit/>
          </a:bodyPr>
          <a:lstStyle/>
          <a:p>
            <a:r>
              <a:rPr lang="en-US" sz="2000" b="1" i="1" dirty="0" smtClean="0">
                <a:solidFill>
                  <a:schemeClr val="bg1"/>
                </a:solidFill>
              </a:rPr>
              <a:t>y</a:t>
            </a:r>
            <a:endParaRPr lang="en-US" sz="2400" b="1" i="1" dirty="0">
              <a:solidFill>
                <a:schemeClr val="bg1"/>
              </a:solidFill>
            </a:endParaRPr>
          </a:p>
        </p:txBody>
      </p:sp>
      <p:pic>
        <p:nvPicPr>
          <p:cNvPr id="8" name="Picture 7" descr="sun_acrim_degraded.tiff"/>
          <p:cNvPicPr>
            <a:picLocks noChangeAspect="1"/>
          </p:cNvPicPr>
          <p:nvPr/>
        </p:nvPicPr>
        <p:blipFill>
          <a:blip r:embed="rId4" cstate="print"/>
          <a:srcRect t="2339" b="7602"/>
          <a:stretch>
            <a:fillRect/>
          </a:stretch>
        </p:blipFill>
        <p:spPr>
          <a:xfrm rot="16200000">
            <a:off x="588819" y="969818"/>
            <a:ext cx="3927764" cy="4800601"/>
          </a:xfrm>
          <a:prstGeom prst="rect">
            <a:avLst/>
          </a:prstGeom>
        </p:spPr>
      </p:pic>
      <p:sp>
        <p:nvSpPr>
          <p:cNvPr id="9" name="TextBox 8"/>
          <p:cNvSpPr txBox="1"/>
          <p:nvPr/>
        </p:nvSpPr>
        <p:spPr>
          <a:xfrm>
            <a:off x="304800" y="5562600"/>
            <a:ext cx="4267200" cy="830997"/>
          </a:xfrm>
          <a:prstGeom prst="rect">
            <a:avLst/>
          </a:prstGeom>
          <a:noFill/>
        </p:spPr>
        <p:txBody>
          <a:bodyPr wrap="square" rtlCol="0">
            <a:spAutoFit/>
          </a:bodyPr>
          <a:lstStyle/>
          <a:p>
            <a:pPr algn="ctr"/>
            <a:r>
              <a:rPr lang="en-US" sz="2400" i="1" dirty="0" smtClean="0">
                <a:latin typeface="Times New Roman" pitchFamily="18" charset="0"/>
                <a:cs typeface="Times New Roman" pitchFamily="18" charset="0"/>
              </a:rPr>
              <a:t>ACRIM data degraded to 18 Sco window and precision</a:t>
            </a:r>
            <a:endParaRPr lang="en-US" i="1" dirty="0">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808038"/>
          </a:xfrm>
        </p:spPr>
        <p:txBody>
          <a:bodyPr>
            <a:normAutofit/>
          </a:bodyPr>
          <a:lstStyle/>
          <a:p>
            <a:r>
              <a:rPr lang="en-US" dirty="0" smtClean="0"/>
              <a:t>18 Sco brightness - activity variation</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57200" y="1092200"/>
            <a:ext cx="8191500" cy="5461000"/>
          </a:xfrm>
          <a:prstGeom prst="rect">
            <a:avLst/>
          </a:prstGeom>
          <a:noFill/>
          <a:ln w="22225">
            <a:solidFill>
              <a:schemeClr val="tx1"/>
            </a:solidFill>
            <a:miter lim="800000"/>
            <a:headEnd/>
            <a:tailEnd/>
          </a:ln>
        </p:spPr>
      </p:pic>
      <p:cxnSp>
        <p:nvCxnSpPr>
          <p:cNvPr id="6" name="Straight Arrow Connector 5"/>
          <p:cNvCxnSpPr/>
          <p:nvPr/>
        </p:nvCxnSpPr>
        <p:spPr>
          <a:xfrm rot="16200000" flipH="1">
            <a:off x="5753100" y="3543300"/>
            <a:ext cx="1752600" cy="1219200"/>
          </a:xfrm>
          <a:prstGeom prst="straightConnector1">
            <a:avLst/>
          </a:prstGeom>
          <a:ln w="41275">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3236400">
            <a:off x="5146051" y="4101023"/>
            <a:ext cx="2682929"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Solar cycle 23</a:t>
            </a:r>
            <a:endParaRPr lang="en-US" sz="2800" b="1" dirty="0">
              <a:solidFill>
                <a:srgbClr val="FF0000"/>
              </a:solidFill>
              <a:latin typeface="Times New Roman" pitchFamily="18" charset="0"/>
              <a:cs typeface="Times New Roman" pitchFamily="18" charset="0"/>
            </a:endParaRPr>
          </a:p>
        </p:txBody>
      </p:sp>
      <p:cxnSp>
        <p:nvCxnSpPr>
          <p:cNvPr id="8" name="Straight Arrow Connector 7"/>
          <p:cNvCxnSpPr/>
          <p:nvPr/>
        </p:nvCxnSpPr>
        <p:spPr>
          <a:xfrm>
            <a:off x="1981200" y="2590800"/>
            <a:ext cx="0" cy="2209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00200" y="4800600"/>
            <a:ext cx="990600" cy="369332"/>
          </a:xfrm>
          <a:prstGeom prst="rect">
            <a:avLst/>
          </a:prstGeom>
          <a:noFill/>
        </p:spPr>
        <p:txBody>
          <a:bodyPr wrap="square" rtlCol="0">
            <a:spAutoFit/>
          </a:bodyPr>
          <a:lstStyle/>
          <a:p>
            <a:r>
              <a:rPr lang="en-US" dirty="0" smtClean="0">
                <a:solidFill>
                  <a:schemeClr val="bg1"/>
                </a:solidFill>
              </a:rPr>
              <a:t>brighter</a:t>
            </a:r>
            <a:endParaRPr lang="en-US"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Activity-brightness correlation</a:t>
            </a:r>
            <a:endParaRPr lang="en-US" dirty="0"/>
          </a:p>
        </p:txBody>
      </p:sp>
      <p:pic>
        <p:nvPicPr>
          <p:cNvPr id="3" name="Picture 2" descr="avgsignet vs logRHallscale20feb.jpg"/>
          <p:cNvPicPr>
            <a:picLocks noChangeAspect="1"/>
          </p:cNvPicPr>
          <p:nvPr/>
        </p:nvPicPr>
        <p:blipFill>
          <a:blip r:embed="rId3" cstate="print"/>
          <a:srcRect l="2500" t="6938" r="56250" b="37500"/>
          <a:stretch>
            <a:fillRect/>
          </a:stretch>
        </p:blipFill>
        <p:spPr>
          <a:xfrm>
            <a:off x="228600" y="1295400"/>
            <a:ext cx="4424179" cy="3972824"/>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4800600" y="1295400"/>
            <a:ext cx="4227129" cy="3962400"/>
          </a:xfrm>
          <a:prstGeom prst="rect">
            <a:avLst/>
          </a:prstGeom>
          <a:noFill/>
          <a:ln w="9525">
            <a:noFill/>
            <a:miter lim="800000"/>
            <a:headEnd/>
            <a:tailEnd/>
          </a:ln>
        </p:spPr>
      </p:pic>
      <p:sp>
        <p:nvSpPr>
          <p:cNvPr id="5" name="TextBox 4"/>
          <p:cNvSpPr txBox="1"/>
          <p:nvPr/>
        </p:nvSpPr>
        <p:spPr>
          <a:xfrm>
            <a:off x="1066800" y="6096000"/>
            <a:ext cx="73914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122 stars                            28 stars</a:t>
            </a:r>
            <a:endParaRPr lang="en-US" sz="3600" dirty="0">
              <a:latin typeface="Times New Roman" pitchFamily="18" charset="0"/>
              <a:cs typeface="Times New Roman" pitchFamily="18" charset="0"/>
            </a:endParaRPr>
          </a:p>
        </p:txBody>
      </p:sp>
      <p:sp>
        <p:nvSpPr>
          <p:cNvPr id="6" name="Left Arrow 5"/>
          <p:cNvSpPr/>
          <p:nvPr/>
        </p:nvSpPr>
        <p:spPr>
          <a:xfrm>
            <a:off x="1600200" y="5410200"/>
            <a:ext cx="11308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95600" y="5334000"/>
            <a:ext cx="1295400" cy="584775"/>
          </a:xfrm>
          <a:prstGeom prst="rect">
            <a:avLst/>
          </a:prstGeom>
        </p:spPr>
        <p:txBody>
          <a:bodyPr wrap="square">
            <a:spAutoFit/>
          </a:bodyPr>
          <a:lstStyle/>
          <a:p>
            <a:r>
              <a:rPr lang="en-US" sz="3200" dirty="0" smtClean="0">
                <a:latin typeface="Times New Roman" pitchFamily="18" charset="0"/>
                <a:cs typeface="Times New Roman" pitchFamily="18" charset="0"/>
              </a:rPr>
              <a:t>Age</a:t>
            </a:r>
            <a:endParaRPr lang="en-US" sz="3200" dirty="0">
              <a:latin typeface="Times New Roman" pitchFamily="18" charset="0"/>
              <a:cs typeface="Times New Roman" pitchFamily="18" charset="0"/>
            </a:endParaRPr>
          </a:p>
        </p:txBody>
      </p:sp>
      <p:sp>
        <p:nvSpPr>
          <p:cNvPr id="8" name="TextBox 7"/>
          <p:cNvSpPr txBox="1"/>
          <p:nvPr/>
        </p:nvSpPr>
        <p:spPr>
          <a:xfrm>
            <a:off x="1143000" y="609600"/>
            <a:ext cx="7772400" cy="523220"/>
          </a:xfrm>
          <a:prstGeom prst="rect">
            <a:avLst/>
          </a:prstGeom>
          <a:noFill/>
        </p:spPr>
        <p:txBody>
          <a:bodyPr wrap="square" rtlCol="0">
            <a:spAutoFit/>
          </a:bodyPr>
          <a:lstStyle/>
          <a:p>
            <a:r>
              <a:rPr lang="en-US" sz="2800" i="1" dirty="0" smtClean="0">
                <a:solidFill>
                  <a:srgbClr val="FF0000"/>
                </a:solidFill>
                <a:latin typeface="Times New Roman" pitchFamily="18" charset="0"/>
                <a:cs typeface="Times New Roman" pitchFamily="18" charset="0"/>
              </a:rPr>
              <a:t>   </a:t>
            </a:r>
            <a:r>
              <a:rPr lang="en-US" sz="2800" b="1" i="1" dirty="0" smtClean="0">
                <a:solidFill>
                  <a:srgbClr val="FF0000"/>
                </a:solidFill>
                <a:latin typeface="Times New Roman" pitchFamily="18" charset="0"/>
                <a:cs typeface="Times New Roman" pitchFamily="18" charset="0"/>
              </a:rPr>
              <a:t>The enlarged sample confirms earlier results</a:t>
            </a:r>
            <a:endParaRPr lang="en-US" sz="2000" b="1" i="1" dirty="0">
              <a:solidFill>
                <a:srgbClr val="FF0000"/>
              </a:solidFill>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Detection sensitivity</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914400" y="1651000"/>
            <a:ext cx="7543800" cy="5029200"/>
          </a:xfrm>
          <a:prstGeom prst="rect">
            <a:avLst/>
          </a:prstGeom>
          <a:noFill/>
          <a:ln w="9525">
            <a:noFill/>
            <a:miter lim="800000"/>
            <a:headEnd/>
            <a:tailEnd/>
          </a:ln>
        </p:spPr>
      </p:pic>
      <p:sp>
        <p:nvSpPr>
          <p:cNvPr id="4" name="TextBox 3"/>
          <p:cNvSpPr txBox="1"/>
          <p:nvPr/>
        </p:nvSpPr>
        <p:spPr>
          <a:xfrm>
            <a:off x="457200" y="762000"/>
            <a:ext cx="8610600" cy="707886"/>
          </a:xfrm>
          <a:prstGeom prst="rect">
            <a:avLst/>
          </a:prstGeom>
          <a:noFill/>
        </p:spPr>
        <p:txBody>
          <a:bodyPr wrap="square" rtlCol="0">
            <a:spAutoFit/>
          </a:bodyPr>
          <a:lstStyle/>
          <a:p>
            <a:r>
              <a:rPr lang="en-US" sz="2800" b="1" i="1" dirty="0" smtClean="0">
                <a:solidFill>
                  <a:srgbClr val="FF0000"/>
                </a:solidFill>
                <a:latin typeface="Times New Roman" pitchFamily="18" charset="0"/>
                <a:cs typeface="Times New Roman" pitchFamily="18" charset="0"/>
              </a:rPr>
              <a:t>S/N of detection falls rapidly for </a:t>
            </a:r>
            <a:r>
              <a:rPr lang="el-GR" sz="4000" b="1" i="1" dirty="0" smtClean="0">
                <a:solidFill>
                  <a:srgbClr val="FF0000"/>
                </a:solidFill>
                <a:latin typeface="Times New Roman" pitchFamily="18" charset="0"/>
                <a:cs typeface="Times New Roman" pitchFamily="18" charset="0"/>
              </a:rPr>
              <a:t>σ</a:t>
            </a:r>
            <a:r>
              <a:rPr lang="en-US" sz="2800" b="1" i="1" dirty="0" smtClean="0">
                <a:solidFill>
                  <a:srgbClr val="FF0000"/>
                </a:solidFill>
                <a:latin typeface="Times New Roman" pitchFamily="18" charset="0"/>
                <a:cs typeface="Times New Roman" pitchFamily="18" charset="0"/>
              </a:rPr>
              <a:t> &lt; 0.0003 mag rms</a:t>
            </a:r>
            <a:endParaRPr lang="en-US" sz="2800" b="1" i="1" dirty="0">
              <a:solidFill>
                <a:srgbClr val="FF0000"/>
              </a:solidFill>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18 Sco minus each comp. star</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85800" y="1295400"/>
            <a:ext cx="7696200" cy="5130800"/>
          </a:xfrm>
          <a:prstGeom prst="rect">
            <a:avLst/>
          </a:prstGeom>
          <a:noFill/>
          <a:ln w="9525">
            <a:noFill/>
            <a:miter lim="800000"/>
            <a:headEnd/>
            <a:tailEnd/>
          </a:ln>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Comp. star differential </a:t>
            </a:r>
            <a:r>
              <a:rPr lang="en-US" dirty="0" err="1" smtClean="0"/>
              <a:t>mags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762000" y="1295400"/>
            <a:ext cx="7658100" cy="5105400"/>
          </a:xfrm>
          <a:prstGeom prst="rect">
            <a:avLst/>
          </a:prstGeom>
          <a:noFill/>
          <a:ln w="9525">
            <a:noFill/>
            <a:miter lim="800000"/>
            <a:headEnd/>
            <a:tailEnd/>
          </a:ln>
        </p:spPr>
      </p:pic>
      <p:sp>
        <p:nvSpPr>
          <p:cNvPr id="4" name="TextBox 3"/>
          <p:cNvSpPr txBox="1"/>
          <p:nvPr/>
        </p:nvSpPr>
        <p:spPr>
          <a:xfrm>
            <a:off x="4343400" y="1676400"/>
            <a:ext cx="1143000" cy="707886"/>
          </a:xfrm>
          <a:prstGeom prst="rect">
            <a:avLst/>
          </a:prstGeom>
          <a:solidFill>
            <a:srgbClr val="FFFF00"/>
          </a:solidFill>
          <a:ln w="25400">
            <a:solidFill>
              <a:srgbClr val="FF0000"/>
            </a:solidFill>
          </a:ln>
        </p:spPr>
        <p:txBody>
          <a:bodyPr wrap="square" rtlCol="0">
            <a:spAutoFit/>
          </a:bodyPr>
          <a:lstStyle/>
          <a:p>
            <a:r>
              <a:rPr lang="en-US" sz="2000" b="1" dirty="0" smtClean="0">
                <a:solidFill>
                  <a:srgbClr val="FF0000"/>
                </a:solidFill>
              </a:rPr>
              <a:t>Best pair</a:t>
            </a:r>
          </a:p>
          <a:p>
            <a:r>
              <a:rPr lang="en-US" sz="2000" b="1" dirty="0" smtClean="0">
                <a:solidFill>
                  <a:srgbClr val="FF0000"/>
                </a:solidFill>
              </a:rPr>
              <a:t>A and B</a:t>
            </a:r>
            <a:endParaRPr lang="en-US" sz="2000" b="1" dirty="0">
              <a:solidFill>
                <a:srgbClr val="FF0000"/>
              </a:solidFill>
            </a:endParaRPr>
          </a:p>
        </p:txBody>
      </p:sp>
      <p:sp>
        <p:nvSpPr>
          <p:cNvPr id="5" name="TextBox 4"/>
          <p:cNvSpPr txBox="1"/>
          <p:nvPr/>
        </p:nvSpPr>
        <p:spPr>
          <a:xfrm>
            <a:off x="1981200" y="1676400"/>
            <a:ext cx="533400" cy="461665"/>
          </a:xfrm>
          <a:prstGeom prst="rect">
            <a:avLst/>
          </a:prstGeom>
          <a:noFill/>
        </p:spPr>
        <p:txBody>
          <a:bodyPr wrap="square" rtlCol="0">
            <a:spAutoFit/>
          </a:bodyPr>
          <a:lstStyle/>
          <a:p>
            <a:r>
              <a:rPr lang="en-US" sz="2400" b="1" dirty="0" smtClean="0">
                <a:solidFill>
                  <a:schemeClr val="bg1"/>
                </a:solidFill>
              </a:rPr>
              <a:t>b</a:t>
            </a:r>
            <a:endParaRPr lang="en-US" b="1" dirty="0">
              <a:solidFill>
                <a:schemeClr val="bg1"/>
              </a:solidFill>
            </a:endParaRPr>
          </a:p>
        </p:txBody>
      </p:sp>
      <p:sp>
        <p:nvSpPr>
          <p:cNvPr id="6" name="TextBox 5"/>
          <p:cNvSpPr txBox="1"/>
          <p:nvPr/>
        </p:nvSpPr>
        <p:spPr>
          <a:xfrm>
            <a:off x="1981200" y="4343400"/>
            <a:ext cx="609600" cy="523220"/>
          </a:xfrm>
          <a:prstGeom prst="rect">
            <a:avLst/>
          </a:prstGeom>
          <a:noFill/>
        </p:spPr>
        <p:txBody>
          <a:bodyPr wrap="square" rtlCol="0">
            <a:spAutoFit/>
          </a:bodyPr>
          <a:lstStyle/>
          <a:p>
            <a:r>
              <a:rPr lang="en-US" sz="2800" b="1" dirty="0" smtClean="0">
                <a:solidFill>
                  <a:schemeClr val="bg1"/>
                </a:solidFill>
              </a:rPr>
              <a:t>y</a:t>
            </a:r>
            <a:endParaRPr lang="en-US" b="1" dirty="0">
              <a:solidFill>
                <a:schemeClr val="bg1"/>
              </a:solidFill>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990600"/>
          </a:xfrm>
        </p:spPr>
        <p:txBody>
          <a:bodyPr/>
          <a:lstStyle/>
          <a:p>
            <a:r>
              <a:rPr lang="en-US" dirty="0" smtClean="0">
                <a:latin typeface="Times New Roman" pitchFamily="18" charset="0"/>
                <a:cs typeface="Times New Roman" pitchFamily="18" charset="0"/>
              </a:rPr>
              <a:t>1984-2007: </a:t>
            </a:r>
            <a:r>
              <a:rPr lang="en-US" dirty="0">
                <a:latin typeface="Times New Roman" pitchFamily="18" charset="0"/>
                <a:cs typeface="Times New Roman" pitchFamily="18" charset="0"/>
              </a:rPr>
              <a:t>Measuring sunlike stars</a:t>
            </a:r>
          </a:p>
        </p:txBody>
      </p:sp>
      <p:sp>
        <p:nvSpPr>
          <p:cNvPr id="52229" name="Rectangle 5"/>
          <p:cNvSpPr>
            <a:spLocks noChangeArrowheads="1"/>
          </p:cNvSpPr>
          <p:nvPr/>
        </p:nvSpPr>
        <p:spPr bwMode="auto">
          <a:xfrm>
            <a:off x="838200" y="304800"/>
            <a:ext cx="7772400" cy="838200"/>
          </a:xfrm>
          <a:prstGeom prst="rect">
            <a:avLst/>
          </a:prstGeom>
          <a:noFill/>
          <a:ln w="9525">
            <a:noFill/>
            <a:miter lim="800000"/>
            <a:headEnd/>
            <a:tailEnd/>
          </a:ln>
          <a:effectLst/>
        </p:spPr>
        <p:txBody>
          <a:bodyPr anchor="ctr"/>
          <a:lstStyle/>
          <a:p>
            <a:pPr algn="ctr"/>
            <a:endParaRPr lang="en-US" sz="4400">
              <a:solidFill>
                <a:schemeClr val="tx2"/>
              </a:solidFill>
            </a:endParaRPr>
          </a:p>
        </p:txBody>
      </p:sp>
      <p:sp>
        <p:nvSpPr>
          <p:cNvPr id="52230" name="Rectangle 6"/>
          <p:cNvSpPr>
            <a:spLocks noChangeArrowheads="1"/>
          </p:cNvSpPr>
          <p:nvPr/>
        </p:nvSpPr>
        <p:spPr bwMode="auto">
          <a:xfrm>
            <a:off x="990600" y="457200"/>
            <a:ext cx="7772400" cy="838200"/>
          </a:xfrm>
          <a:prstGeom prst="rect">
            <a:avLst/>
          </a:prstGeom>
          <a:noFill/>
          <a:ln w="9525">
            <a:noFill/>
            <a:miter lim="800000"/>
            <a:headEnd/>
            <a:tailEnd/>
          </a:ln>
          <a:effectLst/>
        </p:spPr>
        <p:txBody>
          <a:bodyPr anchor="ctr"/>
          <a:lstStyle/>
          <a:p>
            <a:pPr algn="ctr"/>
            <a:endParaRPr lang="en-US" sz="4400">
              <a:solidFill>
                <a:schemeClr val="tx2"/>
              </a:solidFill>
            </a:endParaRPr>
          </a:p>
        </p:txBody>
      </p:sp>
      <p:pic>
        <p:nvPicPr>
          <p:cNvPr id="52231" name="Picture 7" descr="bas1"/>
          <p:cNvPicPr>
            <a:picLocks noChangeAspect="1" noChangeArrowheads="1"/>
          </p:cNvPicPr>
          <p:nvPr/>
        </p:nvPicPr>
        <p:blipFill>
          <a:blip r:embed="rId3" cstate="screen"/>
          <a:srcRect/>
          <a:stretch>
            <a:fillRect/>
          </a:stretch>
        </p:blipFill>
        <p:spPr bwMode="auto">
          <a:xfrm>
            <a:off x="609600" y="3810000"/>
            <a:ext cx="1981200" cy="2300749"/>
          </a:xfrm>
          <a:prstGeom prst="rect">
            <a:avLst/>
          </a:prstGeom>
          <a:noFill/>
          <a:ln w="12700">
            <a:solidFill>
              <a:schemeClr val="tx1"/>
            </a:solidFill>
            <a:miter lim="800000"/>
            <a:headEnd/>
            <a:tailEnd/>
          </a:ln>
        </p:spPr>
      </p:pic>
      <p:sp>
        <p:nvSpPr>
          <p:cNvPr id="10" name="TextBox 9"/>
          <p:cNvSpPr txBox="1"/>
          <p:nvPr/>
        </p:nvSpPr>
        <p:spPr>
          <a:xfrm>
            <a:off x="3352800" y="6096000"/>
            <a:ext cx="57912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    night by night             year by year</a:t>
            </a:r>
            <a:endParaRPr lang="en-US" sz="2800" i="1" dirty="0">
              <a:latin typeface="Times New Roman" pitchFamily="18" charset="0"/>
              <a:cs typeface="Times New Roman" pitchFamily="18" charset="0"/>
            </a:endParaRPr>
          </a:p>
        </p:txBody>
      </p:sp>
      <p:pic>
        <p:nvPicPr>
          <p:cNvPr id="52236" name="Picture 12"/>
          <p:cNvPicPr>
            <a:picLocks noChangeAspect="1" noChangeArrowheads="1"/>
          </p:cNvPicPr>
          <p:nvPr/>
        </p:nvPicPr>
        <p:blipFill>
          <a:blip r:embed="rId4" cstate="screen"/>
          <a:srcRect t="2376" r="5373"/>
          <a:stretch>
            <a:fillRect/>
          </a:stretch>
        </p:blipFill>
        <p:spPr bwMode="auto">
          <a:xfrm>
            <a:off x="3657600" y="1905000"/>
            <a:ext cx="5355600" cy="4165810"/>
          </a:xfrm>
          <a:prstGeom prst="rect">
            <a:avLst/>
          </a:prstGeom>
          <a:solidFill>
            <a:srgbClr val="FFFF00">
              <a:alpha val="26000"/>
            </a:srgbClr>
          </a:solidFill>
          <a:ln w="9525">
            <a:solidFill>
              <a:schemeClr val="tx1"/>
            </a:solidFill>
            <a:miter lim="800000"/>
            <a:headEnd/>
            <a:tailEnd/>
          </a:ln>
          <a:effectLst/>
        </p:spPr>
      </p:pic>
      <p:pic>
        <p:nvPicPr>
          <p:cNvPr id="12" name="Picture 2" descr="C:\Users\user\Pictures\Pictures\Lowell\21-inch\21wideangleBAS.jpg"/>
          <p:cNvPicPr>
            <a:picLocks noChangeAspect="1" noChangeArrowheads="1"/>
          </p:cNvPicPr>
          <p:nvPr/>
        </p:nvPicPr>
        <p:blipFill>
          <a:blip r:embed="rId5" cstate="print"/>
          <a:srcRect/>
          <a:stretch>
            <a:fillRect/>
          </a:stretch>
        </p:blipFill>
        <p:spPr bwMode="auto">
          <a:xfrm>
            <a:off x="152400" y="990600"/>
            <a:ext cx="3214790" cy="2286000"/>
          </a:xfrm>
          <a:prstGeom prst="rect">
            <a:avLst/>
          </a:prstGeom>
          <a:noFill/>
          <a:ln w="19050">
            <a:solidFill>
              <a:schemeClr val="tx1"/>
            </a:solidFill>
          </a:ln>
        </p:spPr>
      </p:pic>
      <p:sp>
        <p:nvSpPr>
          <p:cNvPr id="13" name="TextBox 12"/>
          <p:cNvSpPr txBox="1"/>
          <p:nvPr/>
        </p:nvSpPr>
        <p:spPr>
          <a:xfrm>
            <a:off x="304800" y="3352800"/>
            <a:ext cx="3048000" cy="400110"/>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Lowell 0.5-m telescope</a:t>
            </a:r>
            <a:endParaRPr lang="en-US" i="1" dirty="0">
              <a:latin typeface="Times New Roman" pitchFamily="18" charset="0"/>
              <a:cs typeface="Times New Roman" pitchFamily="18" charset="0"/>
            </a:endParaRPr>
          </a:p>
        </p:txBody>
      </p:sp>
      <p:sp>
        <p:nvSpPr>
          <p:cNvPr id="14" name="TextBox 13"/>
          <p:cNvSpPr txBox="1"/>
          <p:nvPr/>
        </p:nvSpPr>
        <p:spPr>
          <a:xfrm>
            <a:off x="381000" y="6172200"/>
            <a:ext cx="3124200" cy="400110"/>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Brian Skiff, observer</a:t>
            </a:r>
            <a:endParaRPr lang="en-US" i="1" dirty="0">
              <a:latin typeface="Times New Roman" pitchFamily="18" charset="0"/>
              <a:cs typeface="Times New Roman" pitchFamily="18" charset="0"/>
            </a:endParaRPr>
          </a:p>
        </p:txBody>
      </p:sp>
      <p:sp>
        <p:nvSpPr>
          <p:cNvPr id="11" name="TextBox 10"/>
          <p:cNvSpPr txBox="1"/>
          <p:nvPr/>
        </p:nvSpPr>
        <p:spPr>
          <a:xfrm>
            <a:off x="3581400" y="914400"/>
            <a:ext cx="5410200" cy="830997"/>
          </a:xfrm>
          <a:prstGeom prst="rect">
            <a:avLst/>
          </a:prstGeom>
          <a:noFill/>
        </p:spPr>
        <p:txBody>
          <a:bodyPr wrap="square" rtlCol="0">
            <a:spAutoFit/>
          </a:bodyPr>
          <a:lstStyle/>
          <a:p>
            <a:pPr algn="ctr"/>
            <a:r>
              <a:rPr lang="en-US" sz="2400" b="1" i="1" dirty="0" smtClean="0">
                <a:solidFill>
                  <a:srgbClr val="FF0000"/>
                </a:solidFill>
                <a:latin typeface="Times New Roman" pitchFamily="18" charset="0"/>
                <a:cs typeface="Times New Roman" pitchFamily="18" charset="0"/>
              </a:rPr>
              <a:t>1200 nights, 15 years, 6000 data sets,</a:t>
            </a:r>
          </a:p>
          <a:p>
            <a:pPr algn="ctr"/>
            <a:r>
              <a:rPr lang="en-US" sz="2400" b="1" i="1" dirty="0" smtClean="0">
                <a:solidFill>
                  <a:srgbClr val="FF0000"/>
                </a:solidFill>
                <a:latin typeface="Times New Roman" pitchFamily="18" charset="0"/>
                <a:cs typeface="Times New Roman" pitchFamily="18" charset="0"/>
              </a:rPr>
              <a:t>32 program stars, one (!) observer </a:t>
            </a:r>
            <a:endParaRPr lang="en-US" sz="2000" b="1" i="1" dirty="0">
              <a:solidFill>
                <a:srgbClr val="FF0000"/>
              </a:solidFill>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What we measure</a:t>
            </a:r>
            <a:endParaRPr lang="en-US" dirty="0"/>
          </a:p>
        </p:txBody>
      </p:sp>
      <p:grpSp>
        <p:nvGrpSpPr>
          <p:cNvPr id="3" name="Group 18"/>
          <p:cNvGrpSpPr>
            <a:grpSpLocks/>
          </p:cNvGrpSpPr>
          <p:nvPr/>
        </p:nvGrpSpPr>
        <p:grpSpPr bwMode="auto">
          <a:xfrm>
            <a:off x="381000" y="1295400"/>
            <a:ext cx="8513763" cy="5105399"/>
            <a:chOff x="381000" y="914401"/>
            <a:chExt cx="8514522" cy="5105399"/>
          </a:xfrm>
        </p:grpSpPr>
        <p:pic>
          <p:nvPicPr>
            <p:cNvPr id="4" name="Picture 5" descr="filter1.gif"/>
            <p:cNvPicPr>
              <a:picLocks noChangeAspect="1"/>
            </p:cNvPicPr>
            <p:nvPr/>
          </p:nvPicPr>
          <p:blipFill>
            <a:blip r:embed="rId3" cstate="print"/>
            <a:srcRect l="2914" t="4597" r="31512" b="3448"/>
            <a:stretch>
              <a:fillRect/>
            </a:stretch>
          </p:blipFill>
          <p:spPr bwMode="auto">
            <a:xfrm>
              <a:off x="381000" y="1295400"/>
              <a:ext cx="3429000" cy="3048000"/>
            </a:xfrm>
            <a:prstGeom prst="rect">
              <a:avLst/>
            </a:prstGeom>
            <a:noFill/>
            <a:ln w="9525">
              <a:noFill/>
              <a:miter lim="800000"/>
              <a:headEnd/>
              <a:tailEnd/>
            </a:ln>
          </p:spPr>
        </p:pic>
        <p:pic>
          <p:nvPicPr>
            <p:cNvPr id="5" name="Picture 3" descr="05_SolarPlanck.jpg"/>
            <p:cNvPicPr>
              <a:picLocks noChangeAspect="1"/>
            </p:cNvPicPr>
            <p:nvPr/>
          </p:nvPicPr>
          <p:blipFill>
            <a:blip r:embed="rId4" cstate="print"/>
            <a:srcRect/>
            <a:stretch>
              <a:fillRect/>
            </a:stretch>
          </p:blipFill>
          <p:spPr bwMode="auto">
            <a:xfrm>
              <a:off x="3429000" y="2819400"/>
              <a:ext cx="5466522" cy="3200400"/>
            </a:xfrm>
            <a:prstGeom prst="rect">
              <a:avLst/>
            </a:prstGeom>
            <a:noFill/>
            <a:ln w="9525">
              <a:solidFill>
                <a:srgbClr val="003300"/>
              </a:solidFill>
              <a:miter lim="800000"/>
              <a:headEnd/>
              <a:tailEnd/>
            </a:ln>
          </p:spPr>
        </p:pic>
        <p:cxnSp>
          <p:nvCxnSpPr>
            <p:cNvPr id="6" name="Straight Arrow Connector 5"/>
            <p:cNvCxnSpPr/>
            <p:nvPr/>
          </p:nvCxnSpPr>
          <p:spPr>
            <a:xfrm rot="5400000">
              <a:off x="5335276" y="2971006"/>
              <a:ext cx="914400" cy="1588"/>
            </a:xfrm>
            <a:prstGeom prst="straightConnector1">
              <a:avLst/>
            </a:prstGeom>
            <a:ln w="57150">
              <a:solidFill>
                <a:srgbClr val="0000FF">
                  <a:alpha val="50196"/>
                </a:srgb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5752837" y="3086894"/>
              <a:ext cx="1143000" cy="1587"/>
            </a:xfrm>
            <a:prstGeom prst="straightConnector1">
              <a:avLst/>
            </a:prstGeom>
            <a:ln w="57150">
              <a:solidFill>
                <a:srgbClr val="66FF33">
                  <a:alpha val="58824"/>
                </a:srgb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17"/>
            <p:cNvSpPr txBox="1">
              <a:spLocks noChangeArrowheads="1"/>
            </p:cNvSpPr>
            <p:nvPr/>
          </p:nvSpPr>
          <p:spPr bwMode="auto">
            <a:xfrm>
              <a:off x="4115133" y="914401"/>
              <a:ext cx="4253466" cy="954107"/>
            </a:xfrm>
            <a:prstGeom prst="rect">
              <a:avLst/>
            </a:prstGeom>
            <a:noFill/>
            <a:ln w="9525">
              <a:noFill/>
              <a:miter lim="800000"/>
              <a:headEnd/>
              <a:tailEnd/>
            </a:ln>
          </p:spPr>
          <p:txBody>
            <a:bodyPr wrap="square">
              <a:spAutoFit/>
            </a:bodyPr>
            <a:lstStyle/>
            <a:p>
              <a:pPr algn="ctr"/>
              <a:r>
                <a:rPr lang="en-US" sz="2800" b="1" i="1" dirty="0">
                  <a:latin typeface="Times New Roman" pitchFamily="18" charset="0"/>
                  <a:cs typeface="Times New Roman" pitchFamily="18" charset="0"/>
                </a:rPr>
                <a:t>Location of </a:t>
              </a:r>
              <a:endParaRPr lang="en-US" sz="2800" b="1" i="1" dirty="0" smtClean="0">
                <a:latin typeface="Times New Roman" pitchFamily="18" charset="0"/>
                <a:cs typeface="Times New Roman" pitchFamily="18" charset="0"/>
              </a:endParaRPr>
            </a:p>
            <a:p>
              <a:pPr algn="ctr"/>
              <a:r>
                <a:rPr lang="en-US" sz="2800" b="1" i="1" dirty="0" smtClean="0">
                  <a:latin typeface="Times New Roman" pitchFamily="18" charset="0"/>
                  <a:cs typeface="Times New Roman" pitchFamily="18" charset="0"/>
                </a:rPr>
                <a:t>Strömgren </a:t>
              </a:r>
              <a:r>
                <a:rPr lang="en-US" sz="2800" b="1" i="1" dirty="0">
                  <a:latin typeface="Times New Roman" pitchFamily="18" charset="0"/>
                  <a:cs typeface="Times New Roman" pitchFamily="18" charset="0"/>
                </a:rPr>
                <a:t>b &amp; y passbands</a:t>
              </a:r>
            </a:p>
          </p:txBody>
        </p:sp>
      </p:grpSp>
      <p:sp>
        <p:nvSpPr>
          <p:cNvPr id="9" name="TextBox 8"/>
          <p:cNvSpPr txBox="1"/>
          <p:nvPr/>
        </p:nvSpPr>
        <p:spPr>
          <a:xfrm>
            <a:off x="5562600" y="2209800"/>
            <a:ext cx="1371600" cy="523220"/>
          </a:xfrm>
          <a:prstGeom prst="rect">
            <a:avLst/>
          </a:prstGeom>
          <a:noFill/>
        </p:spPr>
        <p:txBody>
          <a:bodyPr wrap="square" rtlCol="0">
            <a:spAutoFit/>
          </a:bodyPr>
          <a:lstStyle/>
          <a:p>
            <a:r>
              <a:rPr lang="en-US" sz="2800" i="1" dirty="0" smtClean="0">
                <a:solidFill>
                  <a:schemeClr val="bg2">
                    <a:lumMod val="60000"/>
                    <a:lumOff val="40000"/>
                  </a:schemeClr>
                </a:solidFill>
              </a:rPr>
              <a:t>b</a:t>
            </a:r>
            <a:r>
              <a:rPr lang="en-US" sz="2800" i="1" dirty="0" smtClean="0"/>
              <a:t>      </a:t>
            </a:r>
            <a:r>
              <a:rPr lang="en-US" sz="2800" i="1" dirty="0" smtClean="0">
                <a:solidFill>
                  <a:srgbClr val="FFFF00"/>
                </a:solidFill>
              </a:rPr>
              <a:t>y</a:t>
            </a:r>
            <a:endParaRPr lang="en-US" i="1" dirty="0">
              <a:solidFill>
                <a:srgbClr val="FFFF00"/>
              </a:solidFill>
            </a:endParaRPr>
          </a:p>
        </p:txBody>
      </p:sp>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42240" y="152400"/>
            <a:ext cx="8501760" cy="669286"/>
          </a:xfrm>
          <a:prstGeom prst="rect">
            <a:avLst/>
          </a:prstGeom>
          <a:noFill/>
          <a:ln w="9525">
            <a:noFill/>
            <a:round/>
            <a:headEnd/>
            <a:tailEnd/>
          </a:ln>
        </p:spPr>
        <p:txBody>
          <a:bodyPr lIns="81639" tIns="63352" rIns="81639" bIns="40820"/>
          <a:lstStyle/>
          <a:p>
            <a:pPr algn="just">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4400" dirty="0" smtClean="0">
                <a:latin typeface="Times New Roman" pitchFamily="18" charset="0"/>
                <a:cs typeface="Times New Roman" pitchFamily="18" charset="0"/>
              </a:rPr>
              <a:t>Activity-brightness correlations</a:t>
            </a:r>
            <a:endParaRPr lang="en-US" sz="4400" dirty="0">
              <a:latin typeface="Times New Roman" pitchFamily="18" charset="0"/>
              <a:cs typeface="Times New Roman" pitchFamily="18" charset="0"/>
            </a:endParaRPr>
          </a:p>
        </p:txBody>
      </p:sp>
      <p:pic>
        <p:nvPicPr>
          <p:cNvPr id="10244" name="Picture 4"/>
          <p:cNvPicPr>
            <a:picLocks noChangeAspect="1" noChangeArrowheads="1"/>
          </p:cNvPicPr>
          <p:nvPr/>
        </p:nvPicPr>
        <p:blipFill>
          <a:blip r:embed="rId3" cstate="screen"/>
          <a:srcRect/>
          <a:stretch>
            <a:fillRect/>
          </a:stretch>
        </p:blipFill>
        <p:spPr bwMode="auto">
          <a:xfrm>
            <a:off x="0" y="2133600"/>
            <a:ext cx="9142560" cy="3554293"/>
          </a:xfrm>
          <a:prstGeom prst="rect">
            <a:avLst/>
          </a:prstGeom>
          <a:noFill/>
          <a:ln w="9525">
            <a:noFill/>
            <a:round/>
            <a:headEnd/>
            <a:tailEnd/>
          </a:ln>
        </p:spPr>
      </p:pic>
      <p:sp>
        <p:nvSpPr>
          <p:cNvPr id="10245" name="Right Arrow 4"/>
          <p:cNvSpPr>
            <a:spLocks noChangeArrowheads="1"/>
          </p:cNvSpPr>
          <p:nvPr/>
        </p:nvSpPr>
        <p:spPr bwMode="auto">
          <a:xfrm rot="4241896">
            <a:off x="1835263" y="3350528"/>
            <a:ext cx="341315" cy="302400"/>
          </a:xfrm>
          <a:prstGeom prst="rightArrow">
            <a:avLst>
              <a:gd name="adj1" fmla="val 50000"/>
              <a:gd name="adj2" fmla="val 49861"/>
            </a:avLst>
          </a:prstGeom>
          <a:solidFill>
            <a:srgbClr val="FFFF00"/>
          </a:solidFill>
          <a:ln w="9525" algn="ctr">
            <a:solidFill>
              <a:schemeClr val="tx1"/>
            </a:solidFill>
            <a:round/>
            <a:headEnd/>
            <a:tailEnd/>
          </a:ln>
        </p:spPr>
        <p:txBody>
          <a:bodyPr lIns="82945" tIns="41473" rIns="82945" bIns="41473"/>
          <a:lstStyle/>
          <a:p>
            <a:pPr hangingPunct="0">
              <a:lnSpc>
                <a:spcPct val="93000"/>
              </a:lnSpc>
              <a:buClr>
                <a:srgbClr val="000000"/>
              </a:buClr>
              <a:buSzPct val="100000"/>
              <a:buFont typeface="Times New Roman" pitchFamily="18" charset="0"/>
              <a:buNone/>
            </a:pPr>
            <a:endParaRPr lang="en-US"/>
          </a:p>
        </p:txBody>
      </p:sp>
      <p:sp>
        <p:nvSpPr>
          <p:cNvPr id="10246" name="Right Arrow 9"/>
          <p:cNvSpPr>
            <a:spLocks noChangeArrowheads="1"/>
          </p:cNvSpPr>
          <p:nvPr/>
        </p:nvSpPr>
        <p:spPr bwMode="auto">
          <a:xfrm rot="-7781089">
            <a:off x="6492943" y="4128930"/>
            <a:ext cx="341315" cy="300960"/>
          </a:xfrm>
          <a:prstGeom prst="rightArrow">
            <a:avLst>
              <a:gd name="adj1" fmla="val 50000"/>
              <a:gd name="adj2" fmla="val 50099"/>
            </a:avLst>
          </a:prstGeom>
          <a:solidFill>
            <a:srgbClr val="FFFF00"/>
          </a:solidFill>
          <a:ln w="9525" algn="ctr">
            <a:solidFill>
              <a:schemeClr val="tx1"/>
            </a:solidFill>
            <a:round/>
            <a:headEnd/>
            <a:tailEnd/>
          </a:ln>
        </p:spPr>
        <p:txBody>
          <a:bodyPr lIns="82945" tIns="41473" rIns="82945" bIns="41473"/>
          <a:lstStyle/>
          <a:p>
            <a:pPr hangingPunct="0">
              <a:lnSpc>
                <a:spcPct val="93000"/>
              </a:lnSpc>
              <a:buClr>
                <a:srgbClr val="000000"/>
              </a:buClr>
              <a:buSzPct val="100000"/>
              <a:buFont typeface="Times New Roman" pitchFamily="18" charset="0"/>
              <a:buNone/>
            </a:pPr>
            <a:endParaRPr lang="en-US"/>
          </a:p>
        </p:txBody>
      </p:sp>
      <p:sp>
        <p:nvSpPr>
          <p:cNvPr id="10" name="TextBox 9"/>
          <p:cNvSpPr txBox="1"/>
          <p:nvPr/>
        </p:nvSpPr>
        <p:spPr>
          <a:xfrm>
            <a:off x="1219200" y="1524000"/>
            <a:ext cx="19812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HK activity</a:t>
            </a:r>
            <a:endParaRPr lang="en-US" sz="2800" i="1" dirty="0">
              <a:latin typeface="Times New Roman" pitchFamily="18" charset="0"/>
              <a:cs typeface="Times New Roman" pitchFamily="18" charset="0"/>
            </a:endParaRPr>
          </a:p>
        </p:txBody>
      </p:sp>
      <p:sp>
        <p:nvSpPr>
          <p:cNvPr id="12" name="TextBox 11"/>
          <p:cNvSpPr txBox="1"/>
          <p:nvPr/>
        </p:nvSpPr>
        <p:spPr>
          <a:xfrm>
            <a:off x="5410200" y="1524000"/>
            <a:ext cx="3276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brightness variation</a:t>
            </a:r>
            <a:endParaRPr lang="en-US" sz="2800" i="1" dirty="0">
              <a:latin typeface="Times New Roman" pitchFamily="18" charset="0"/>
              <a:cs typeface="Times New Roman" pitchFamily="18" charset="0"/>
            </a:endParaRPr>
          </a:p>
        </p:txBody>
      </p:sp>
      <p:sp>
        <p:nvSpPr>
          <p:cNvPr id="14" name="Left Arrow 13"/>
          <p:cNvSpPr/>
          <p:nvPr/>
        </p:nvSpPr>
        <p:spPr>
          <a:xfrm>
            <a:off x="1524000" y="5943600"/>
            <a:ext cx="11308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58132" y="3244334"/>
            <a:ext cx="540212" cy="369332"/>
          </a:xfrm>
          <a:prstGeom prst="rect">
            <a:avLst/>
          </a:prstGeom>
        </p:spPr>
        <p:txBody>
          <a:bodyPr wrap="none">
            <a:spAutoFit/>
          </a:bodyPr>
          <a:lstStyle/>
          <a:p>
            <a:r>
              <a:rPr lang="en-US" dirty="0" smtClean="0"/>
              <a:t>Age</a:t>
            </a:r>
            <a:endParaRPr lang="en-US" dirty="0"/>
          </a:p>
        </p:txBody>
      </p:sp>
      <p:sp>
        <p:nvSpPr>
          <p:cNvPr id="16" name="Rectangle 15"/>
          <p:cNvSpPr/>
          <p:nvPr/>
        </p:nvSpPr>
        <p:spPr>
          <a:xfrm>
            <a:off x="4258132" y="3244334"/>
            <a:ext cx="627736" cy="369332"/>
          </a:xfrm>
          <a:prstGeom prst="rect">
            <a:avLst/>
          </a:prstGeom>
        </p:spPr>
        <p:txBody>
          <a:bodyPr wrap="none">
            <a:spAutoFit/>
          </a:bodyPr>
          <a:lstStyle/>
          <a:p>
            <a:r>
              <a:rPr lang="en-US" dirty="0" smtClean="0">
                <a:solidFill>
                  <a:prstClr val="black"/>
                </a:solidFill>
                <a:latin typeface="Arial Rounded MT Bold" pitchFamily="34" charset="0"/>
                <a:cs typeface="Times New Roman" pitchFamily="18" charset="0"/>
              </a:rPr>
              <a:t>Age</a:t>
            </a:r>
            <a:endParaRPr lang="en-US" dirty="0"/>
          </a:p>
        </p:txBody>
      </p:sp>
      <p:sp>
        <p:nvSpPr>
          <p:cNvPr id="17" name="TextBox 16"/>
          <p:cNvSpPr txBox="1"/>
          <p:nvPr/>
        </p:nvSpPr>
        <p:spPr>
          <a:xfrm>
            <a:off x="2667000" y="5943600"/>
            <a:ext cx="1066800" cy="523220"/>
          </a:xfrm>
          <a:prstGeom prst="rect">
            <a:avLst/>
          </a:prstGeom>
          <a:noFill/>
        </p:spPr>
        <p:txBody>
          <a:bodyPr wrap="square" rtlCol="0">
            <a:spAutoFit/>
          </a:bodyPr>
          <a:lstStyle/>
          <a:p>
            <a:r>
              <a:rPr lang="en-US" sz="2800" dirty="0" smtClean="0">
                <a:latin typeface="Arial Rounded MT Bold" pitchFamily="34" charset="0"/>
              </a:rPr>
              <a:t>Age</a:t>
            </a:r>
            <a:endParaRPr lang="en-US" sz="2800" dirty="0">
              <a:latin typeface="Arial Rounded MT Bold" pitchFamily="34" charset="0"/>
            </a:endParaRP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533400" y="0"/>
            <a:ext cx="7772400" cy="838200"/>
          </a:xfrm>
        </p:spPr>
        <p:txBody>
          <a:bodyPr>
            <a:normAutofit/>
          </a:bodyPr>
          <a:lstStyle/>
          <a:p>
            <a:r>
              <a:rPr lang="en-US" dirty="0" smtClean="0">
                <a:latin typeface="Times New Roman" pitchFamily="18" charset="0"/>
                <a:cs typeface="Times New Roman" pitchFamily="18" charset="0"/>
              </a:rPr>
              <a:t>Robotic photometry 1993-2014</a:t>
            </a:r>
            <a:endParaRPr lang="en-US" dirty="0">
              <a:latin typeface="Times New Roman" pitchFamily="18" charset="0"/>
              <a:cs typeface="Times New Roman" pitchFamily="18" charset="0"/>
            </a:endParaRPr>
          </a:p>
        </p:txBody>
      </p:sp>
      <p:pic>
        <p:nvPicPr>
          <p:cNvPr id="232454" name="Picture 6"/>
          <p:cNvPicPr>
            <a:picLocks noChangeAspect="1" noChangeArrowheads="1"/>
          </p:cNvPicPr>
          <p:nvPr/>
        </p:nvPicPr>
        <p:blipFill>
          <a:blip r:embed="rId3" cstate="screen"/>
          <a:srcRect/>
          <a:stretch>
            <a:fillRect/>
          </a:stretch>
        </p:blipFill>
        <p:spPr bwMode="auto">
          <a:xfrm>
            <a:off x="2322576" y="1676400"/>
            <a:ext cx="6637788" cy="4404043"/>
          </a:xfrm>
          <a:prstGeom prst="rect">
            <a:avLst/>
          </a:prstGeom>
          <a:noFill/>
          <a:ln w="25400">
            <a:solidFill>
              <a:schemeClr val="tx1"/>
            </a:solidFill>
            <a:miter lim="800000"/>
            <a:headEnd/>
            <a:tailEnd/>
          </a:ln>
          <a:effectLst/>
        </p:spPr>
      </p:pic>
      <p:sp>
        <p:nvSpPr>
          <p:cNvPr id="232455" name="Text Box 7"/>
          <p:cNvSpPr txBox="1">
            <a:spLocks noChangeArrowheads="1"/>
          </p:cNvSpPr>
          <p:nvPr/>
        </p:nvSpPr>
        <p:spPr bwMode="auto">
          <a:xfrm>
            <a:off x="2743200" y="6096000"/>
            <a:ext cx="6172200" cy="366713"/>
          </a:xfrm>
          <a:prstGeom prst="rect">
            <a:avLst/>
          </a:prstGeom>
          <a:noFill/>
          <a:ln w="19050">
            <a:noFill/>
            <a:miter lim="800000"/>
            <a:headEnd/>
            <a:tailEnd/>
          </a:ln>
          <a:effectLst/>
        </p:spPr>
        <p:txBody>
          <a:bodyPr>
            <a:spAutoFit/>
          </a:bodyPr>
          <a:lstStyle/>
          <a:p>
            <a:pPr>
              <a:spcBef>
                <a:spcPct val="50000"/>
              </a:spcBef>
            </a:pPr>
            <a:r>
              <a:rPr lang="en-US" i="1" dirty="0">
                <a:latin typeface="Times New Roman" pitchFamily="18" charset="0"/>
                <a:cs typeface="Times New Roman" pitchFamily="18" charset="0"/>
              </a:rPr>
              <a:t>Tennessee State Univ. telescopes at Fairborn Observatory</a:t>
            </a:r>
          </a:p>
        </p:txBody>
      </p:sp>
      <p:sp>
        <p:nvSpPr>
          <p:cNvPr id="232459" name="Text Box 11"/>
          <p:cNvSpPr txBox="1">
            <a:spLocks noChangeArrowheads="1"/>
          </p:cNvSpPr>
          <p:nvPr/>
        </p:nvSpPr>
        <p:spPr bwMode="auto">
          <a:xfrm>
            <a:off x="152400" y="3352800"/>
            <a:ext cx="2057400" cy="366713"/>
          </a:xfrm>
          <a:prstGeom prst="rect">
            <a:avLst/>
          </a:prstGeom>
          <a:noFill/>
          <a:ln w="9525">
            <a:noFill/>
            <a:miter lim="800000"/>
            <a:headEnd/>
            <a:tailEnd/>
          </a:ln>
          <a:effectLst/>
        </p:spPr>
        <p:txBody>
          <a:bodyPr>
            <a:spAutoFit/>
          </a:bodyPr>
          <a:lstStyle/>
          <a:p>
            <a:pPr>
              <a:spcBef>
                <a:spcPct val="50000"/>
              </a:spcBef>
            </a:pPr>
            <a:r>
              <a:rPr lang="en-US" i="1" dirty="0">
                <a:latin typeface="Times New Roman" pitchFamily="18" charset="0"/>
                <a:cs typeface="Times New Roman" pitchFamily="18" charset="0"/>
              </a:rPr>
              <a:t>Lou Boyd, input</a:t>
            </a:r>
          </a:p>
        </p:txBody>
      </p:sp>
      <p:sp>
        <p:nvSpPr>
          <p:cNvPr id="232460" name="Text Box 12"/>
          <p:cNvSpPr txBox="1">
            <a:spLocks noChangeArrowheads="1"/>
          </p:cNvSpPr>
          <p:nvPr/>
        </p:nvSpPr>
        <p:spPr bwMode="auto">
          <a:xfrm>
            <a:off x="152400" y="6096000"/>
            <a:ext cx="2133600" cy="366713"/>
          </a:xfrm>
          <a:prstGeom prst="rect">
            <a:avLst/>
          </a:prstGeom>
          <a:noFill/>
          <a:ln w="9525">
            <a:noFill/>
            <a:miter lim="800000"/>
            <a:headEnd/>
            <a:tailEnd/>
          </a:ln>
          <a:effectLst/>
        </p:spPr>
        <p:txBody>
          <a:bodyPr>
            <a:spAutoFit/>
          </a:bodyPr>
          <a:lstStyle/>
          <a:p>
            <a:pPr>
              <a:spcBef>
                <a:spcPct val="50000"/>
              </a:spcBef>
            </a:pPr>
            <a:r>
              <a:rPr lang="en-US" i="1" dirty="0">
                <a:latin typeface="Times New Roman" pitchFamily="18" charset="0"/>
                <a:cs typeface="Times New Roman" pitchFamily="18" charset="0"/>
              </a:rPr>
              <a:t>Greg Henry, output</a:t>
            </a:r>
          </a:p>
        </p:txBody>
      </p:sp>
      <p:pic>
        <p:nvPicPr>
          <p:cNvPr id="232461" name="Picture 13" descr="boyd2crop"/>
          <p:cNvPicPr>
            <a:picLocks noChangeAspect="1" noChangeArrowheads="1"/>
          </p:cNvPicPr>
          <p:nvPr/>
        </p:nvPicPr>
        <p:blipFill>
          <a:blip r:embed="rId4" cstate="screen"/>
          <a:srcRect/>
          <a:stretch>
            <a:fillRect/>
          </a:stretch>
        </p:blipFill>
        <p:spPr bwMode="auto">
          <a:xfrm>
            <a:off x="152400" y="990600"/>
            <a:ext cx="1990725" cy="2262188"/>
          </a:xfrm>
          <a:prstGeom prst="rect">
            <a:avLst/>
          </a:prstGeom>
          <a:noFill/>
          <a:ln w="25400">
            <a:solidFill>
              <a:schemeClr val="tx1"/>
            </a:solidFill>
            <a:miter lim="800000"/>
            <a:headEnd/>
            <a:tailEnd/>
          </a:ln>
        </p:spPr>
      </p:pic>
      <p:pic>
        <p:nvPicPr>
          <p:cNvPr id="232463" name="Picture 15" descr="henry_2"/>
          <p:cNvPicPr>
            <a:picLocks noChangeAspect="1" noChangeArrowheads="1"/>
          </p:cNvPicPr>
          <p:nvPr/>
        </p:nvPicPr>
        <p:blipFill>
          <a:blip r:embed="rId5" cstate="screen"/>
          <a:srcRect/>
          <a:stretch>
            <a:fillRect/>
          </a:stretch>
        </p:blipFill>
        <p:spPr bwMode="auto">
          <a:xfrm>
            <a:off x="152400" y="3962400"/>
            <a:ext cx="1968500" cy="2133600"/>
          </a:xfrm>
          <a:prstGeom prst="rect">
            <a:avLst/>
          </a:prstGeom>
          <a:noFill/>
          <a:ln w="25400">
            <a:solidFill>
              <a:schemeClr val="tx1"/>
            </a:solidFill>
            <a:miter lim="800000"/>
            <a:headEnd/>
            <a:tailEnd/>
          </a:ln>
        </p:spPr>
      </p:pic>
      <p:sp>
        <p:nvSpPr>
          <p:cNvPr id="9" name="TextBox 8"/>
          <p:cNvSpPr txBox="1"/>
          <p:nvPr/>
        </p:nvSpPr>
        <p:spPr>
          <a:xfrm>
            <a:off x="2438400" y="838200"/>
            <a:ext cx="6553200" cy="523220"/>
          </a:xfrm>
          <a:prstGeom prst="rect">
            <a:avLst/>
          </a:prstGeom>
          <a:noFill/>
        </p:spPr>
        <p:txBody>
          <a:bodyPr wrap="square" rtlCol="0">
            <a:spAutoFit/>
          </a:bodyPr>
          <a:lstStyle/>
          <a:p>
            <a:r>
              <a:rPr lang="en-US" sz="2800" b="1" i="1" dirty="0" smtClean="0">
                <a:solidFill>
                  <a:srgbClr val="FF0000"/>
                </a:solidFill>
                <a:latin typeface="Times New Roman" pitchFamily="18" charset="0"/>
                <a:cs typeface="Times New Roman" pitchFamily="18" charset="0"/>
              </a:rPr>
              <a:t>4 telescopes measure  300 Sun-like stars</a:t>
            </a:r>
            <a:endParaRPr lang="en-US" b="1" i="1" dirty="0">
              <a:solidFill>
                <a:srgbClr val="FF0000"/>
              </a:solidFill>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685800"/>
          </a:xfrm>
        </p:spPr>
        <p:txBody>
          <a:bodyPr>
            <a:noAutofit/>
          </a:bodyPr>
          <a:lstStyle/>
          <a:p>
            <a:r>
              <a:rPr lang="en-US" dirty="0" smtClean="0"/>
              <a:t>Stellar activity &amp; brightness variation</a:t>
            </a:r>
            <a:endParaRPr lang="en-US" dirty="0"/>
          </a:p>
        </p:txBody>
      </p:sp>
      <p:pic>
        <p:nvPicPr>
          <p:cNvPr id="3" name="Picture 2" descr="hd001835_2pks.tiff"/>
          <p:cNvPicPr>
            <a:picLocks noChangeAspect="1"/>
          </p:cNvPicPr>
          <p:nvPr/>
        </p:nvPicPr>
        <p:blipFill>
          <a:blip r:embed="rId3" cstate="print"/>
          <a:stretch>
            <a:fillRect/>
          </a:stretch>
        </p:blipFill>
        <p:spPr>
          <a:xfrm>
            <a:off x="381000" y="1447800"/>
            <a:ext cx="4000500" cy="5334000"/>
          </a:xfrm>
          <a:prstGeom prst="rect">
            <a:avLst/>
          </a:prstGeom>
        </p:spPr>
      </p:pic>
      <p:pic>
        <p:nvPicPr>
          <p:cNvPr id="4" name="Picture 3" descr="hd010476_2pks.tiff"/>
          <p:cNvPicPr>
            <a:picLocks noChangeAspect="1"/>
          </p:cNvPicPr>
          <p:nvPr/>
        </p:nvPicPr>
        <p:blipFill>
          <a:blip r:embed="rId4" cstate="print"/>
          <a:stretch>
            <a:fillRect/>
          </a:stretch>
        </p:blipFill>
        <p:spPr>
          <a:xfrm>
            <a:off x="4572000" y="1447800"/>
            <a:ext cx="4000500" cy="5334000"/>
          </a:xfrm>
          <a:prstGeom prst="rect">
            <a:avLst/>
          </a:prstGeom>
        </p:spPr>
      </p:pic>
      <p:sp>
        <p:nvSpPr>
          <p:cNvPr id="5" name="TextBox 4"/>
          <p:cNvSpPr txBox="1"/>
          <p:nvPr/>
        </p:nvSpPr>
        <p:spPr>
          <a:xfrm>
            <a:off x="2819400" y="2362200"/>
            <a:ext cx="14478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Ca  II</a:t>
            </a:r>
            <a:endParaRPr lang="en-US" sz="1200" dirty="0"/>
          </a:p>
        </p:txBody>
      </p:sp>
      <p:sp>
        <p:nvSpPr>
          <p:cNvPr id="6" name="TextBox 5"/>
          <p:cNvSpPr txBox="1"/>
          <p:nvPr/>
        </p:nvSpPr>
        <p:spPr>
          <a:xfrm>
            <a:off x="2819400" y="3429000"/>
            <a:ext cx="1828800" cy="461665"/>
          </a:xfrm>
          <a:prstGeom prst="rect">
            <a:avLst/>
          </a:prstGeom>
          <a:noFill/>
        </p:spPr>
        <p:txBody>
          <a:bodyPr wrap="square" rtlCol="0">
            <a:spAutoFit/>
          </a:bodyPr>
          <a:lstStyle/>
          <a:p>
            <a:r>
              <a:rPr lang="en-US" sz="2400" b="1" i="1" dirty="0" smtClean="0">
                <a:solidFill>
                  <a:srgbClr val="FF0000"/>
                </a:solidFill>
                <a:latin typeface="Times New Roman" pitchFamily="18" charset="0"/>
                <a:cs typeface="Times New Roman" pitchFamily="18" charset="0"/>
              </a:rPr>
              <a:t>(b+y</a:t>
            </a:r>
            <a:r>
              <a:rPr lang="en-US" sz="2400" b="1" dirty="0" smtClean="0">
                <a:solidFill>
                  <a:srgbClr val="FF0000"/>
                </a:solidFill>
                <a:latin typeface="Times New Roman" pitchFamily="18" charset="0"/>
                <a:cs typeface="Times New Roman" pitchFamily="18" charset="0"/>
              </a:rPr>
              <a:t>)/2</a:t>
            </a:r>
            <a:endParaRPr lang="en-US" sz="2400" b="1" dirty="0">
              <a:solidFill>
                <a:srgbClr val="FF0000"/>
              </a:solidFill>
              <a:latin typeface="Times New Roman" pitchFamily="18" charset="0"/>
              <a:cs typeface="Times New Roman" pitchFamily="18" charset="0"/>
            </a:endParaRPr>
          </a:p>
        </p:txBody>
      </p:sp>
      <p:sp>
        <p:nvSpPr>
          <p:cNvPr id="7" name="TextBox 6"/>
          <p:cNvSpPr txBox="1"/>
          <p:nvPr/>
        </p:nvSpPr>
        <p:spPr>
          <a:xfrm>
            <a:off x="2362200" y="5791200"/>
            <a:ext cx="19812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comp. star</a:t>
            </a:r>
            <a:endParaRPr lang="en-US" sz="2400" b="1" dirty="0">
              <a:solidFill>
                <a:srgbClr val="FF0000"/>
              </a:solidFill>
              <a:latin typeface="Times New Roman" pitchFamily="18" charset="0"/>
              <a:cs typeface="Times New Roman" pitchFamily="18" charset="0"/>
            </a:endParaRPr>
          </a:p>
        </p:txBody>
      </p:sp>
      <p:sp>
        <p:nvSpPr>
          <p:cNvPr id="8" name="Rectangle 7"/>
          <p:cNvSpPr/>
          <p:nvPr/>
        </p:nvSpPr>
        <p:spPr>
          <a:xfrm>
            <a:off x="3088260" y="3244334"/>
            <a:ext cx="2967479" cy="369332"/>
          </a:xfrm>
          <a:prstGeom prst="rect">
            <a:avLst/>
          </a:prstGeom>
        </p:spPr>
        <p:txBody>
          <a:bodyPr wrap="none">
            <a:spAutoFit/>
          </a:bodyPr>
          <a:lstStyle/>
          <a:p>
            <a:r>
              <a:rPr lang="en-US" i="1" dirty="0" smtClean="0">
                <a:latin typeface="Times New Roman" pitchFamily="18" charset="0"/>
                <a:cs typeface="Times New Roman" pitchFamily="18" charset="0"/>
              </a:rPr>
              <a:t>HD 1835 - a  non-cycling star</a:t>
            </a:r>
            <a:endParaRPr lang="en-US" sz="1600" i="1" dirty="0">
              <a:latin typeface="Times New Roman" pitchFamily="18" charset="0"/>
              <a:cs typeface="Times New Roman" pitchFamily="18" charset="0"/>
            </a:endParaRPr>
          </a:p>
        </p:txBody>
      </p:sp>
      <p:sp>
        <p:nvSpPr>
          <p:cNvPr id="9" name="Rectangle 8"/>
          <p:cNvSpPr/>
          <p:nvPr/>
        </p:nvSpPr>
        <p:spPr>
          <a:xfrm>
            <a:off x="3088260" y="3244334"/>
            <a:ext cx="2967479" cy="369332"/>
          </a:xfrm>
          <a:prstGeom prst="rect">
            <a:avLst/>
          </a:prstGeom>
        </p:spPr>
        <p:txBody>
          <a:bodyPr wrap="none">
            <a:spAutoFit/>
          </a:bodyPr>
          <a:lstStyle/>
          <a:p>
            <a:r>
              <a:rPr lang="en-US" i="1" dirty="0" smtClean="0">
                <a:latin typeface="Times New Roman" pitchFamily="18" charset="0"/>
                <a:cs typeface="Times New Roman" pitchFamily="18" charset="0"/>
              </a:rPr>
              <a:t>HD 1835 - a  non-cycling star</a:t>
            </a:r>
            <a:endParaRPr lang="en-US" sz="1600" i="1" dirty="0">
              <a:latin typeface="Times New Roman" pitchFamily="18" charset="0"/>
              <a:cs typeface="Times New Roman" pitchFamily="18" charset="0"/>
            </a:endParaRPr>
          </a:p>
        </p:txBody>
      </p:sp>
      <p:sp>
        <p:nvSpPr>
          <p:cNvPr id="10" name="TextBox 9"/>
          <p:cNvSpPr txBox="1"/>
          <p:nvPr/>
        </p:nvSpPr>
        <p:spPr>
          <a:xfrm>
            <a:off x="304800" y="838200"/>
            <a:ext cx="81534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HD1835 - a  non-cycling star            HD10476 – a cycling star</a:t>
            </a:r>
            <a:endParaRPr lang="en-US" sz="2400" i="1" dirty="0">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33400"/>
          </a:xfrm>
        </p:spPr>
        <p:txBody>
          <a:bodyPr>
            <a:noAutofit/>
          </a:bodyPr>
          <a:lstStyle/>
          <a:p>
            <a:r>
              <a:rPr lang="en-US" dirty="0" smtClean="0"/>
              <a:t>A 45 - year perspective</a:t>
            </a:r>
            <a:endParaRPr lang="en-US" dirty="0"/>
          </a:p>
        </p:txBody>
      </p:sp>
      <p:pic>
        <p:nvPicPr>
          <p:cNvPr id="1026" name="Picture 2" descr="C:\Users\Wes\Desktop\GHenry\HD1835_publ\1835Lavcomp vs LyrC26Feb.jpg"/>
          <p:cNvPicPr>
            <a:picLocks noChangeAspect="1" noChangeArrowheads="1"/>
          </p:cNvPicPr>
          <p:nvPr/>
        </p:nvPicPr>
        <p:blipFill>
          <a:blip r:embed="rId3" cstate="print"/>
          <a:srcRect t="30000" r="33750" b="33750"/>
          <a:stretch>
            <a:fillRect/>
          </a:stretch>
        </p:blipFill>
        <p:spPr bwMode="auto">
          <a:xfrm>
            <a:off x="304800" y="4724400"/>
            <a:ext cx="4114800" cy="1500997"/>
          </a:xfrm>
          <a:prstGeom prst="rect">
            <a:avLst/>
          </a:prstGeom>
          <a:noFill/>
        </p:spPr>
      </p:pic>
      <p:pic>
        <p:nvPicPr>
          <p:cNvPr id="1027" name="Picture 3" descr="C:\Users\Wes\Desktop\GHenry\t4\hd1835-hkgrp231a\1835Aavprog vs Ayr26Feb.jpg"/>
          <p:cNvPicPr>
            <a:picLocks noChangeAspect="1" noChangeArrowheads="1"/>
          </p:cNvPicPr>
          <p:nvPr/>
        </p:nvPicPr>
        <p:blipFill>
          <a:blip r:embed="rId4" cstate="print"/>
          <a:srcRect t="30000" r="33750" b="33750"/>
          <a:stretch>
            <a:fillRect/>
          </a:stretch>
        </p:blipFill>
        <p:spPr bwMode="auto">
          <a:xfrm>
            <a:off x="304800" y="3047999"/>
            <a:ext cx="4114800" cy="1500997"/>
          </a:xfrm>
          <a:prstGeom prst="rect">
            <a:avLst/>
          </a:prstGeom>
          <a:noFill/>
        </p:spPr>
      </p:pic>
      <p:pic>
        <p:nvPicPr>
          <p:cNvPr id="3" name="Picture 2"/>
          <p:cNvPicPr>
            <a:picLocks noChangeAspect="1" noChangeArrowheads="1"/>
          </p:cNvPicPr>
          <p:nvPr/>
        </p:nvPicPr>
        <p:blipFill>
          <a:blip r:embed="rId5" cstate="print"/>
          <a:srcRect t="45000"/>
          <a:stretch>
            <a:fillRect/>
          </a:stretch>
        </p:blipFill>
        <p:spPr bwMode="auto">
          <a:xfrm>
            <a:off x="304800" y="1371600"/>
            <a:ext cx="4114800" cy="1508760"/>
          </a:xfrm>
          <a:prstGeom prst="rect">
            <a:avLst/>
          </a:prstGeom>
          <a:noFill/>
          <a:ln w="9525">
            <a:noFill/>
            <a:miter lim="800000"/>
            <a:headEnd/>
            <a:tailEnd/>
          </a:ln>
        </p:spPr>
      </p:pic>
      <p:pic>
        <p:nvPicPr>
          <p:cNvPr id="5" name="Picture 4"/>
          <p:cNvPicPr>
            <a:picLocks noChangeAspect="1" noChangeArrowheads="1"/>
          </p:cNvPicPr>
          <p:nvPr/>
        </p:nvPicPr>
        <p:blipFill>
          <a:blip r:embed="rId6" cstate="print"/>
          <a:srcRect t="45000" b="-3750"/>
          <a:stretch>
            <a:fillRect/>
          </a:stretch>
        </p:blipFill>
        <p:spPr bwMode="auto">
          <a:xfrm>
            <a:off x="4724400" y="3048000"/>
            <a:ext cx="4114800" cy="161163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t="45000"/>
          <a:stretch>
            <a:fillRect/>
          </a:stretch>
        </p:blipFill>
        <p:spPr bwMode="auto">
          <a:xfrm>
            <a:off x="4724400" y="4724400"/>
            <a:ext cx="4156364" cy="1524000"/>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l="2500" t="45000"/>
          <a:stretch>
            <a:fillRect/>
          </a:stretch>
        </p:blipFill>
        <p:spPr bwMode="auto">
          <a:xfrm>
            <a:off x="4724400" y="1371600"/>
            <a:ext cx="4052458" cy="1524001"/>
          </a:xfrm>
          <a:prstGeom prst="rect">
            <a:avLst/>
          </a:prstGeom>
          <a:noFill/>
          <a:ln w="9525">
            <a:noFill/>
            <a:miter lim="800000"/>
            <a:headEnd/>
            <a:tailEnd/>
          </a:ln>
        </p:spPr>
      </p:pic>
      <p:sp>
        <p:nvSpPr>
          <p:cNvPr id="11" name="TextBox 10"/>
          <p:cNvSpPr txBox="1"/>
          <p:nvPr/>
        </p:nvSpPr>
        <p:spPr>
          <a:xfrm>
            <a:off x="304800" y="838200"/>
            <a:ext cx="41148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HD 1835 - a  non-cycling star</a:t>
            </a:r>
            <a:endParaRPr lang="en-US" sz="2000" i="1" dirty="0">
              <a:latin typeface="Times New Roman" pitchFamily="18" charset="0"/>
              <a:cs typeface="Times New Roman" pitchFamily="18" charset="0"/>
            </a:endParaRPr>
          </a:p>
        </p:txBody>
      </p:sp>
      <p:sp>
        <p:nvSpPr>
          <p:cNvPr id="12" name="TextBox 11"/>
          <p:cNvSpPr txBox="1"/>
          <p:nvPr/>
        </p:nvSpPr>
        <p:spPr>
          <a:xfrm>
            <a:off x="4800600" y="838200"/>
            <a:ext cx="35052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HD 10476 – a cycling star</a:t>
            </a:r>
            <a:endParaRPr lang="en-US" i="1" dirty="0">
              <a:latin typeface="Times New Roman" pitchFamily="18" charset="0"/>
              <a:cs typeface="Times New Roman" pitchFamily="18" charset="0"/>
            </a:endParaRPr>
          </a:p>
        </p:txBody>
      </p:sp>
      <p:sp>
        <p:nvSpPr>
          <p:cNvPr id="13" name="TextBox 12"/>
          <p:cNvSpPr txBox="1"/>
          <p:nvPr/>
        </p:nvSpPr>
        <p:spPr>
          <a:xfrm>
            <a:off x="838200" y="2057400"/>
            <a:ext cx="12954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Ca II</a:t>
            </a:r>
            <a:endParaRPr lang="en-US" sz="2400" b="1" dirty="0">
              <a:solidFill>
                <a:srgbClr val="FF0000"/>
              </a:solidFill>
              <a:latin typeface="Times New Roman" pitchFamily="18" charset="0"/>
              <a:cs typeface="Times New Roman" pitchFamily="18" charset="0"/>
            </a:endParaRPr>
          </a:p>
        </p:txBody>
      </p:sp>
      <p:sp>
        <p:nvSpPr>
          <p:cNvPr id="14" name="TextBox 13"/>
          <p:cNvSpPr txBox="1"/>
          <p:nvPr/>
        </p:nvSpPr>
        <p:spPr>
          <a:xfrm>
            <a:off x="838200" y="3352800"/>
            <a:ext cx="11430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a:t>
            </a:r>
            <a:r>
              <a:rPr lang="en-US" sz="2400" b="1" i="1" dirty="0" smtClean="0">
                <a:solidFill>
                  <a:srgbClr val="FF0000"/>
                </a:solidFill>
                <a:latin typeface="Times New Roman" pitchFamily="18" charset="0"/>
                <a:cs typeface="Times New Roman" pitchFamily="18" charset="0"/>
              </a:rPr>
              <a:t>b+y</a:t>
            </a:r>
            <a:r>
              <a:rPr lang="en-US" sz="2400" b="1" dirty="0" smtClean="0">
                <a:solidFill>
                  <a:srgbClr val="FF0000"/>
                </a:solidFill>
                <a:latin typeface="Times New Roman" pitchFamily="18" charset="0"/>
                <a:cs typeface="Times New Roman" pitchFamily="18" charset="0"/>
              </a:rPr>
              <a:t>)/2</a:t>
            </a:r>
            <a:endParaRPr lang="en-US" sz="2000" b="1" dirty="0">
              <a:solidFill>
                <a:srgbClr val="FF0000"/>
              </a:solidFill>
              <a:latin typeface="Times New Roman" pitchFamily="18" charset="0"/>
              <a:cs typeface="Times New Roman" pitchFamily="18" charset="0"/>
            </a:endParaRPr>
          </a:p>
        </p:txBody>
      </p:sp>
      <p:sp>
        <p:nvSpPr>
          <p:cNvPr id="15" name="TextBox 14"/>
          <p:cNvSpPr txBox="1"/>
          <p:nvPr/>
        </p:nvSpPr>
        <p:spPr>
          <a:xfrm>
            <a:off x="914400" y="5029200"/>
            <a:ext cx="1447800" cy="830997"/>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comp. star</a:t>
            </a:r>
            <a:endParaRPr lang="en-US" sz="2400" b="1" dirty="0">
              <a:solidFill>
                <a:srgbClr val="FF0000"/>
              </a:solidFill>
              <a:latin typeface="Times New Roman" pitchFamily="18" charset="0"/>
              <a:cs typeface="Times New Roman" pitchFamily="18" charset="0"/>
            </a:endParaRPr>
          </a:p>
        </p:txBody>
      </p:sp>
      <p:sp>
        <p:nvSpPr>
          <p:cNvPr id="16" name="Rectangle 15"/>
          <p:cNvSpPr/>
          <p:nvPr/>
        </p:nvSpPr>
        <p:spPr>
          <a:xfrm>
            <a:off x="2057400" y="1600200"/>
            <a:ext cx="1295400" cy="8382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77000" y="1828800"/>
            <a:ext cx="1295400" cy="762000"/>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685800"/>
          </a:xfrm>
        </p:spPr>
        <p:txBody>
          <a:bodyPr>
            <a:noAutofit/>
          </a:bodyPr>
          <a:lstStyle/>
          <a:p>
            <a:r>
              <a:rPr lang="en-US" dirty="0" smtClean="0"/>
              <a:t>Stellar activity &amp; brightness variation</a:t>
            </a:r>
            <a:endParaRPr lang="en-US" dirty="0"/>
          </a:p>
        </p:txBody>
      </p:sp>
      <p:pic>
        <p:nvPicPr>
          <p:cNvPr id="3" name="Picture 2" descr="hd001835_2pks.tiff"/>
          <p:cNvPicPr>
            <a:picLocks noChangeAspect="1"/>
          </p:cNvPicPr>
          <p:nvPr/>
        </p:nvPicPr>
        <p:blipFill>
          <a:blip r:embed="rId3" cstate="print"/>
          <a:stretch>
            <a:fillRect/>
          </a:stretch>
        </p:blipFill>
        <p:spPr>
          <a:xfrm>
            <a:off x="152400" y="1397000"/>
            <a:ext cx="3810000" cy="5080000"/>
          </a:xfrm>
          <a:prstGeom prst="rect">
            <a:avLst/>
          </a:prstGeom>
        </p:spPr>
      </p:pic>
      <p:pic>
        <p:nvPicPr>
          <p:cNvPr id="4" name="Picture 3" descr="hd010476_2pks.tiff"/>
          <p:cNvPicPr>
            <a:picLocks noChangeAspect="1"/>
          </p:cNvPicPr>
          <p:nvPr/>
        </p:nvPicPr>
        <p:blipFill>
          <a:blip r:embed="rId4" cstate="print"/>
          <a:stretch>
            <a:fillRect/>
          </a:stretch>
        </p:blipFill>
        <p:spPr>
          <a:xfrm>
            <a:off x="5181600" y="1371600"/>
            <a:ext cx="3829050" cy="5105400"/>
          </a:xfrm>
          <a:prstGeom prst="rect">
            <a:avLst/>
          </a:prstGeom>
        </p:spPr>
      </p:pic>
      <p:sp>
        <p:nvSpPr>
          <p:cNvPr id="5" name="TextBox 4"/>
          <p:cNvSpPr txBox="1"/>
          <p:nvPr/>
        </p:nvSpPr>
        <p:spPr>
          <a:xfrm>
            <a:off x="2743200" y="2362200"/>
            <a:ext cx="838200" cy="400110"/>
          </a:xfrm>
          <a:prstGeom prst="rect">
            <a:avLst/>
          </a:prstGeom>
          <a:solidFill>
            <a:srgbClr val="FFFF00"/>
          </a:solidFill>
          <a:ln w="12700">
            <a:solidFill>
              <a:schemeClr val="bg1"/>
            </a:solidFill>
          </a:ln>
        </p:spPr>
        <p:txBody>
          <a:bodyPr wrap="square" rtlCol="0">
            <a:spAutoFit/>
          </a:bodyPr>
          <a:lstStyle/>
          <a:p>
            <a:r>
              <a:rPr lang="en-US" sz="2000" b="1" dirty="0" smtClean="0">
                <a:solidFill>
                  <a:srgbClr val="FF0000"/>
                </a:solidFill>
                <a:latin typeface="Times New Roman" pitchFamily="18" charset="0"/>
                <a:cs typeface="Times New Roman" pitchFamily="18" charset="0"/>
              </a:rPr>
              <a:t>Ca  II</a:t>
            </a:r>
            <a:endParaRPr lang="en-US" sz="2000" dirty="0"/>
          </a:p>
        </p:txBody>
      </p:sp>
      <p:sp>
        <p:nvSpPr>
          <p:cNvPr id="6" name="TextBox 5"/>
          <p:cNvSpPr txBox="1"/>
          <p:nvPr/>
        </p:nvSpPr>
        <p:spPr>
          <a:xfrm>
            <a:off x="457200" y="3276600"/>
            <a:ext cx="990600" cy="400110"/>
          </a:xfrm>
          <a:prstGeom prst="rect">
            <a:avLst/>
          </a:prstGeom>
          <a:solidFill>
            <a:srgbClr val="FFFF00"/>
          </a:solidFill>
          <a:ln w="12700">
            <a:solidFill>
              <a:schemeClr val="bg1"/>
            </a:solidFill>
          </a:ln>
        </p:spPr>
        <p:txBody>
          <a:bodyPr wrap="square" rtlCol="0">
            <a:spAutoFit/>
          </a:bodyPr>
          <a:lstStyle/>
          <a:p>
            <a:r>
              <a:rPr lang="en-US" sz="2000" b="1" i="1" dirty="0" smtClean="0">
                <a:solidFill>
                  <a:srgbClr val="FF0000"/>
                </a:solidFill>
                <a:latin typeface="Times New Roman" pitchFamily="18" charset="0"/>
                <a:cs typeface="Times New Roman" pitchFamily="18" charset="0"/>
              </a:rPr>
              <a:t>(b+y</a:t>
            </a:r>
            <a:r>
              <a:rPr lang="en-US" sz="2000" b="1" dirty="0" smtClean="0">
                <a:solidFill>
                  <a:srgbClr val="FF0000"/>
                </a:solidFill>
                <a:latin typeface="Times New Roman" pitchFamily="18" charset="0"/>
                <a:cs typeface="Times New Roman" pitchFamily="18" charset="0"/>
              </a:rPr>
              <a:t>)</a:t>
            </a:r>
            <a:r>
              <a:rPr lang="en-US" sz="2000" b="1" i="1" dirty="0" smtClean="0">
                <a:solidFill>
                  <a:srgbClr val="FF0000"/>
                </a:solidFill>
                <a:latin typeface="Times New Roman" pitchFamily="18" charset="0"/>
                <a:cs typeface="Times New Roman" pitchFamily="18" charset="0"/>
              </a:rPr>
              <a:t>/</a:t>
            </a:r>
            <a:r>
              <a:rPr lang="en-US" sz="2000" b="1" dirty="0" smtClean="0">
                <a:solidFill>
                  <a:srgbClr val="FF0000"/>
                </a:solidFill>
                <a:latin typeface="Times New Roman" pitchFamily="18" charset="0"/>
                <a:cs typeface="Times New Roman" pitchFamily="18" charset="0"/>
              </a:rPr>
              <a:t>2</a:t>
            </a:r>
            <a:endParaRPr lang="en-US" sz="2000" b="1" dirty="0">
              <a:solidFill>
                <a:srgbClr val="FF0000"/>
              </a:solidFill>
              <a:latin typeface="Times New Roman" pitchFamily="18" charset="0"/>
              <a:cs typeface="Times New Roman" pitchFamily="18" charset="0"/>
            </a:endParaRPr>
          </a:p>
        </p:txBody>
      </p:sp>
      <p:sp>
        <p:nvSpPr>
          <p:cNvPr id="7" name="TextBox 6"/>
          <p:cNvSpPr txBox="1"/>
          <p:nvPr/>
        </p:nvSpPr>
        <p:spPr>
          <a:xfrm>
            <a:off x="533400" y="5029200"/>
            <a:ext cx="1371600" cy="400110"/>
          </a:xfrm>
          <a:prstGeom prst="rect">
            <a:avLst/>
          </a:prstGeom>
          <a:solidFill>
            <a:srgbClr val="FFFF00"/>
          </a:solidFill>
          <a:ln w="12700">
            <a:solidFill>
              <a:schemeClr val="bg1"/>
            </a:solidFill>
          </a:ln>
        </p:spPr>
        <p:txBody>
          <a:bodyPr wrap="square" rtlCol="0">
            <a:spAutoFit/>
          </a:bodyPr>
          <a:lstStyle/>
          <a:p>
            <a:r>
              <a:rPr lang="en-US" sz="2000" b="1" dirty="0" smtClean="0">
                <a:solidFill>
                  <a:srgbClr val="FF0000"/>
                </a:solidFill>
                <a:latin typeface="Times New Roman" pitchFamily="18" charset="0"/>
                <a:cs typeface="Times New Roman" pitchFamily="18" charset="0"/>
              </a:rPr>
              <a:t>comp. star</a:t>
            </a:r>
            <a:endParaRPr lang="en-US" sz="2000" b="1" dirty="0">
              <a:solidFill>
                <a:srgbClr val="FF0000"/>
              </a:solidFill>
              <a:latin typeface="Times New Roman" pitchFamily="18" charset="0"/>
              <a:cs typeface="Times New Roman" pitchFamily="18" charset="0"/>
            </a:endParaRPr>
          </a:p>
        </p:txBody>
      </p:sp>
      <p:sp>
        <p:nvSpPr>
          <p:cNvPr id="10" name="TextBox 9"/>
          <p:cNvSpPr txBox="1"/>
          <p:nvPr/>
        </p:nvSpPr>
        <p:spPr>
          <a:xfrm>
            <a:off x="304800" y="838200"/>
            <a:ext cx="81534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HD1835 - a  non-cycling star            HD10476 – a cycling star</a:t>
            </a:r>
            <a:endParaRPr lang="en-US" sz="2400" i="1" dirty="0">
              <a:latin typeface="Times New Roman" pitchFamily="18" charset="0"/>
              <a:cs typeface="Times New Roman" pitchFamily="18" charset="0"/>
            </a:endParaRPr>
          </a:p>
        </p:txBody>
      </p:sp>
      <p:cxnSp>
        <p:nvCxnSpPr>
          <p:cNvPr id="20" name="Straight Connector 19"/>
          <p:cNvCxnSpPr/>
          <p:nvPr/>
        </p:nvCxnSpPr>
        <p:spPr>
          <a:xfrm rot="-120000" flipV="1">
            <a:off x="4038600" y="3505200"/>
            <a:ext cx="10668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47307" y="3934693"/>
            <a:ext cx="1058093" cy="3325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419600" y="3591580"/>
            <a:ext cx="838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1%</a:t>
            </a:r>
            <a:endParaRPr lang="en-US" b="1" dirty="0">
              <a:latin typeface="Times New Roman" pitchFamily="18" charset="0"/>
              <a:cs typeface="Times New Roman" pitchFamily="18" charset="0"/>
            </a:endParaRPr>
          </a:p>
        </p:txBody>
      </p:sp>
      <p:cxnSp>
        <p:nvCxnSpPr>
          <p:cNvPr id="42" name="Straight Connector 41"/>
          <p:cNvCxnSpPr/>
          <p:nvPr/>
        </p:nvCxnSpPr>
        <p:spPr>
          <a:xfrm rot="360000" flipV="1">
            <a:off x="4047932" y="1637037"/>
            <a:ext cx="10668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480000">
            <a:off x="4056589" y="2434211"/>
            <a:ext cx="1058093" cy="3325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038600" y="1905000"/>
            <a:ext cx="990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10%</a:t>
            </a:r>
            <a:endParaRPr lang="en-US" dirty="0">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685800"/>
          </a:xfrm>
        </p:spPr>
        <p:txBody>
          <a:bodyPr>
            <a:noAutofit/>
          </a:bodyPr>
          <a:lstStyle/>
          <a:p>
            <a:r>
              <a:rPr lang="en-US" dirty="0" smtClean="0"/>
              <a:t>Stellar activity &amp; brightness variation</a:t>
            </a:r>
            <a:endParaRPr lang="en-US" dirty="0"/>
          </a:p>
        </p:txBody>
      </p:sp>
      <p:pic>
        <p:nvPicPr>
          <p:cNvPr id="3" name="Picture 2" descr="hd001835_2pks.tiff"/>
          <p:cNvPicPr>
            <a:picLocks noChangeAspect="1"/>
          </p:cNvPicPr>
          <p:nvPr/>
        </p:nvPicPr>
        <p:blipFill>
          <a:blip r:embed="rId3" cstate="print"/>
          <a:stretch>
            <a:fillRect/>
          </a:stretch>
        </p:blipFill>
        <p:spPr>
          <a:xfrm>
            <a:off x="152400" y="1397000"/>
            <a:ext cx="3810000" cy="5080000"/>
          </a:xfrm>
          <a:prstGeom prst="rect">
            <a:avLst/>
          </a:prstGeom>
        </p:spPr>
      </p:pic>
      <p:pic>
        <p:nvPicPr>
          <p:cNvPr id="4" name="Picture 3" descr="hd010476_2pks.tiff"/>
          <p:cNvPicPr>
            <a:picLocks noChangeAspect="1"/>
          </p:cNvPicPr>
          <p:nvPr/>
        </p:nvPicPr>
        <p:blipFill>
          <a:blip r:embed="rId4" cstate="print"/>
          <a:stretch>
            <a:fillRect/>
          </a:stretch>
        </p:blipFill>
        <p:spPr>
          <a:xfrm>
            <a:off x="5181600" y="1371600"/>
            <a:ext cx="3829050" cy="5105400"/>
          </a:xfrm>
          <a:prstGeom prst="rect">
            <a:avLst/>
          </a:prstGeom>
        </p:spPr>
      </p:pic>
      <p:sp>
        <p:nvSpPr>
          <p:cNvPr id="5" name="TextBox 4"/>
          <p:cNvSpPr txBox="1"/>
          <p:nvPr/>
        </p:nvSpPr>
        <p:spPr>
          <a:xfrm>
            <a:off x="2743200" y="2362200"/>
            <a:ext cx="838200" cy="400110"/>
          </a:xfrm>
          <a:prstGeom prst="rect">
            <a:avLst/>
          </a:prstGeom>
          <a:solidFill>
            <a:srgbClr val="FFFF00"/>
          </a:solidFill>
          <a:ln w="12700">
            <a:solidFill>
              <a:schemeClr val="bg1"/>
            </a:solidFill>
          </a:ln>
        </p:spPr>
        <p:txBody>
          <a:bodyPr wrap="square" rtlCol="0">
            <a:spAutoFit/>
          </a:bodyPr>
          <a:lstStyle/>
          <a:p>
            <a:r>
              <a:rPr lang="en-US" sz="2000" b="1" dirty="0" smtClean="0">
                <a:solidFill>
                  <a:srgbClr val="FF0000"/>
                </a:solidFill>
                <a:latin typeface="Times New Roman" pitchFamily="18" charset="0"/>
                <a:cs typeface="Times New Roman" pitchFamily="18" charset="0"/>
              </a:rPr>
              <a:t>Ca  II</a:t>
            </a:r>
            <a:endParaRPr lang="en-US" sz="2000" dirty="0"/>
          </a:p>
        </p:txBody>
      </p:sp>
      <p:sp>
        <p:nvSpPr>
          <p:cNvPr id="6" name="TextBox 5"/>
          <p:cNvSpPr txBox="1"/>
          <p:nvPr/>
        </p:nvSpPr>
        <p:spPr>
          <a:xfrm>
            <a:off x="457200" y="3276600"/>
            <a:ext cx="990600" cy="400110"/>
          </a:xfrm>
          <a:prstGeom prst="rect">
            <a:avLst/>
          </a:prstGeom>
          <a:solidFill>
            <a:srgbClr val="FFFF00"/>
          </a:solidFill>
          <a:ln w="12700">
            <a:solidFill>
              <a:schemeClr val="bg1"/>
            </a:solidFill>
          </a:ln>
        </p:spPr>
        <p:txBody>
          <a:bodyPr wrap="square" rtlCol="0">
            <a:spAutoFit/>
          </a:bodyPr>
          <a:lstStyle/>
          <a:p>
            <a:r>
              <a:rPr lang="en-US" sz="2000" b="1" i="1" dirty="0" smtClean="0">
                <a:solidFill>
                  <a:srgbClr val="FF0000"/>
                </a:solidFill>
                <a:latin typeface="Times New Roman" pitchFamily="18" charset="0"/>
                <a:cs typeface="Times New Roman" pitchFamily="18" charset="0"/>
              </a:rPr>
              <a:t>(b+y</a:t>
            </a:r>
            <a:r>
              <a:rPr lang="en-US" sz="2000" b="1" dirty="0" smtClean="0">
                <a:solidFill>
                  <a:srgbClr val="FF0000"/>
                </a:solidFill>
                <a:latin typeface="Times New Roman" pitchFamily="18" charset="0"/>
                <a:cs typeface="Times New Roman" pitchFamily="18" charset="0"/>
              </a:rPr>
              <a:t>)</a:t>
            </a:r>
            <a:r>
              <a:rPr lang="en-US" sz="2000" b="1" i="1" dirty="0" smtClean="0">
                <a:solidFill>
                  <a:srgbClr val="FF0000"/>
                </a:solidFill>
                <a:latin typeface="Times New Roman" pitchFamily="18" charset="0"/>
                <a:cs typeface="Times New Roman" pitchFamily="18" charset="0"/>
              </a:rPr>
              <a:t>/</a:t>
            </a:r>
            <a:r>
              <a:rPr lang="en-US" sz="2000" b="1" dirty="0" smtClean="0">
                <a:solidFill>
                  <a:srgbClr val="FF0000"/>
                </a:solidFill>
                <a:latin typeface="Times New Roman" pitchFamily="18" charset="0"/>
                <a:cs typeface="Times New Roman" pitchFamily="18" charset="0"/>
              </a:rPr>
              <a:t>2</a:t>
            </a:r>
            <a:endParaRPr lang="en-US" sz="2000" b="1" dirty="0">
              <a:solidFill>
                <a:srgbClr val="FF0000"/>
              </a:solidFill>
              <a:latin typeface="Times New Roman" pitchFamily="18" charset="0"/>
              <a:cs typeface="Times New Roman" pitchFamily="18" charset="0"/>
            </a:endParaRPr>
          </a:p>
        </p:txBody>
      </p:sp>
      <p:sp>
        <p:nvSpPr>
          <p:cNvPr id="7" name="TextBox 6"/>
          <p:cNvSpPr txBox="1"/>
          <p:nvPr/>
        </p:nvSpPr>
        <p:spPr>
          <a:xfrm>
            <a:off x="533400" y="5029200"/>
            <a:ext cx="1371600" cy="400110"/>
          </a:xfrm>
          <a:prstGeom prst="rect">
            <a:avLst/>
          </a:prstGeom>
          <a:solidFill>
            <a:srgbClr val="FFFF00"/>
          </a:solidFill>
          <a:ln w="12700">
            <a:solidFill>
              <a:schemeClr val="bg1"/>
            </a:solidFill>
          </a:ln>
        </p:spPr>
        <p:txBody>
          <a:bodyPr wrap="square" rtlCol="0">
            <a:spAutoFit/>
          </a:bodyPr>
          <a:lstStyle/>
          <a:p>
            <a:r>
              <a:rPr lang="en-US" sz="2000" b="1" dirty="0" smtClean="0">
                <a:solidFill>
                  <a:srgbClr val="FF0000"/>
                </a:solidFill>
                <a:latin typeface="Times New Roman" pitchFamily="18" charset="0"/>
                <a:cs typeface="Times New Roman" pitchFamily="18" charset="0"/>
              </a:rPr>
              <a:t>comp. star</a:t>
            </a:r>
            <a:endParaRPr lang="en-US" sz="2000" b="1" dirty="0">
              <a:solidFill>
                <a:srgbClr val="FF0000"/>
              </a:solidFill>
              <a:latin typeface="Times New Roman" pitchFamily="18" charset="0"/>
              <a:cs typeface="Times New Roman" pitchFamily="18" charset="0"/>
            </a:endParaRPr>
          </a:p>
        </p:txBody>
      </p:sp>
      <p:sp>
        <p:nvSpPr>
          <p:cNvPr id="10" name="TextBox 9"/>
          <p:cNvSpPr txBox="1"/>
          <p:nvPr/>
        </p:nvSpPr>
        <p:spPr>
          <a:xfrm>
            <a:off x="304800" y="838200"/>
            <a:ext cx="81534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HD1835 - a  non-cycling star            HD10476 – a cycling star</a:t>
            </a:r>
            <a:endParaRPr lang="en-US" sz="2400" i="1" dirty="0">
              <a:latin typeface="Times New Roman" pitchFamily="18" charset="0"/>
              <a:cs typeface="Times New Roman" pitchFamily="18" charset="0"/>
            </a:endParaRPr>
          </a:p>
        </p:txBody>
      </p:sp>
      <p:cxnSp>
        <p:nvCxnSpPr>
          <p:cNvPr id="20" name="Straight Connector 19"/>
          <p:cNvCxnSpPr/>
          <p:nvPr/>
        </p:nvCxnSpPr>
        <p:spPr>
          <a:xfrm rot="-120000" flipV="1">
            <a:off x="4038600" y="3505200"/>
            <a:ext cx="10668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47307" y="3934693"/>
            <a:ext cx="1058093" cy="3325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419600" y="3591580"/>
            <a:ext cx="838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1%</a:t>
            </a:r>
            <a:endParaRPr lang="en-US" b="1" dirty="0">
              <a:latin typeface="Times New Roman" pitchFamily="18" charset="0"/>
              <a:cs typeface="Times New Roman" pitchFamily="18" charset="0"/>
            </a:endParaRPr>
          </a:p>
        </p:txBody>
      </p:sp>
      <p:cxnSp>
        <p:nvCxnSpPr>
          <p:cNvPr id="42" name="Straight Connector 41"/>
          <p:cNvCxnSpPr/>
          <p:nvPr/>
        </p:nvCxnSpPr>
        <p:spPr>
          <a:xfrm rot="360000" flipV="1">
            <a:off x="4047932" y="1637037"/>
            <a:ext cx="10668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480000">
            <a:off x="4056589" y="2434211"/>
            <a:ext cx="1058093" cy="33250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038600" y="1905000"/>
            <a:ext cx="990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10%</a:t>
            </a:r>
            <a:endParaRPr lang="en-US" dirty="0">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152400" y="0"/>
            <a:ext cx="8991600" cy="760864"/>
          </a:xfrm>
          <a:prstGeom prst="rect">
            <a:avLst/>
          </a:prstGeom>
          <a:noFill/>
          <a:ln w="9525">
            <a:noFill/>
            <a:miter lim="800000"/>
            <a:headEnd/>
            <a:tailEnd/>
          </a:ln>
        </p:spPr>
        <p:txBody>
          <a:bodyPr wrap="square" lIns="82945" tIns="41473" rIns="82945" bIns="41473">
            <a:spAutoFit/>
          </a:bodyPr>
          <a:lstStyle/>
          <a:p>
            <a:pPr algn="ctr"/>
            <a:r>
              <a:rPr lang="en-US" sz="4400" dirty="0">
                <a:latin typeface="Times New Roman" pitchFamily="18" charset="0"/>
                <a:cs typeface="Times New Roman" pitchFamily="18" charset="0"/>
              </a:rPr>
              <a:t>Ratio of </a:t>
            </a:r>
            <a:r>
              <a:rPr lang="en-US" sz="4400" dirty="0" smtClean="0">
                <a:latin typeface="Times New Roman" pitchFamily="18" charset="0"/>
                <a:cs typeface="Times New Roman" pitchFamily="18" charset="0"/>
              </a:rPr>
              <a:t>brightness &amp; activity </a:t>
            </a:r>
            <a:r>
              <a:rPr lang="en-US" sz="4400" dirty="0">
                <a:latin typeface="Times New Roman" pitchFamily="18" charset="0"/>
                <a:cs typeface="Times New Roman" pitchFamily="18" charset="0"/>
              </a:rPr>
              <a:t>variation </a:t>
            </a:r>
          </a:p>
        </p:txBody>
      </p:sp>
      <p:pic>
        <p:nvPicPr>
          <p:cNvPr id="9219" name="Picture 5"/>
          <p:cNvPicPr>
            <a:picLocks noChangeAspect="1" noChangeArrowheads="1"/>
          </p:cNvPicPr>
          <p:nvPr/>
        </p:nvPicPr>
        <p:blipFill>
          <a:blip r:embed="rId3" cstate="print"/>
          <a:srcRect/>
          <a:stretch>
            <a:fillRect/>
          </a:stretch>
        </p:blipFill>
        <p:spPr bwMode="auto">
          <a:xfrm>
            <a:off x="1524000" y="838200"/>
            <a:ext cx="5949693" cy="5882498"/>
          </a:xfrm>
          <a:prstGeom prst="rect">
            <a:avLst/>
          </a:prstGeom>
          <a:noFill/>
          <a:ln w="9525">
            <a:noFill/>
            <a:miter lim="800000"/>
            <a:headEnd/>
            <a:tailEnd/>
          </a:ln>
        </p:spPr>
      </p:pic>
      <p:sp>
        <p:nvSpPr>
          <p:cNvPr id="9220" name="Up Arrow 3"/>
          <p:cNvSpPr>
            <a:spLocks noChangeArrowheads="1"/>
          </p:cNvSpPr>
          <p:nvPr/>
        </p:nvSpPr>
        <p:spPr bwMode="auto">
          <a:xfrm rot="9403343">
            <a:off x="3623936" y="1930476"/>
            <a:ext cx="263901" cy="655268"/>
          </a:xfrm>
          <a:prstGeom prst="upArrow">
            <a:avLst>
              <a:gd name="adj1" fmla="val 50000"/>
              <a:gd name="adj2" fmla="val 50010"/>
            </a:avLst>
          </a:prstGeom>
          <a:solidFill>
            <a:srgbClr val="FFFF00"/>
          </a:solidFill>
          <a:ln w="22225" algn="ctr">
            <a:solidFill>
              <a:schemeClr val="bg1"/>
            </a:solidFill>
            <a:round/>
            <a:headEnd/>
            <a:tailEnd/>
          </a:ln>
        </p:spPr>
        <p:txBody>
          <a:bodyPr lIns="82945" tIns="41473" rIns="82945" bIns="41473"/>
          <a:lstStyle/>
          <a:p>
            <a:pPr hangingPunct="0">
              <a:lnSpc>
                <a:spcPct val="93000"/>
              </a:lnSpc>
              <a:buClr>
                <a:srgbClr val="000000"/>
              </a:buClr>
              <a:buSzPct val="100000"/>
              <a:buFont typeface="Times New Roman" pitchFamily="18" charset="0"/>
              <a:buNone/>
            </a:pPr>
            <a:endParaRPr lang="en-US"/>
          </a:p>
        </p:txBody>
      </p:sp>
      <p:sp>
        <p:nvSpPr>
          <p:cNvPr id="5" name="TextBox 4"/>
          <p:cNvSpPr txBox="1"/>
          <p:nvPr/>
        </p:nvSpPr>
        <p:spPr>
          <a:xfrm>
            <a:off x="4572000" y="1447800"/>
            <a:ext cx="1828800" cy="830997"/>
          </a:xfrm>
          <a:prstGeom prst="rect">
            <a:avLst/>
          </a:prstGeom>
          <a:noFill/>
        </p:spPr>
        <p:txBody>
          <a:bodyPr wrap="square" rtlCol="0">
            <a:spAutoFit/>
          </a:bodyPr>
          <a:lstStyle/>
          <a:p>
            <a:r>
              <a:rPr lang="en-US" sz="2400" b="1" i="1" dirty="0" smtClean="0">
                <a:solidFill>
                  <a:srgbClr val="FF0000"/>
                </a:solidFill>
                <a:latin typeface="Times New Roman" pitchFamily="18" charset="0"/>
                <a:cs typeface="Times New Roman" pitchFamily="18" charset="0"/>
              </a:rPr>
              <a:t>Positive correlation</a:t>
            </a:r>
            <a:endParaRPr lang="en-US" sz="2400" b="1" i="1" dirty="0">
              <a:solidFill>
                <a:srgbClr val="FF0000"/>
              </a:solidFill>
              <a:latin typeface="Times New Roman" pitchFamily="18" charset="0"/>
              <a:cs typeface="Times New Roman" pitchFamily="18" charset="0"/>
            </a:endParaRPr>
          </a:p>
        </p:txBody>
      </p:sp>
      <p:sp>
        <p:nvSpPr>
          <p:cNvPr id="6" name="TextBox 5"/>
          <p:cNvSpPr txBox="1"/>
          <p:nvPr/>
        </p:nvSpPr>
        <p:spPr>
          <a:xfrm>
            <a:off x="4572000" y="5181600"/>
            <a:ext cx="1752600" cy="830997"/>
          </a:xfrm>
          <a:prstGeom prst="rect">
            <a:avLst/>
          </a:prstGeom>
          <a:noFill/>
        </p:spPr>
        <p:txBody>
          <a:bodyPr wrap="square" rtlCol="0">
            <a:spAutoFit/>
          </a:bodyPr>
          <a:lstStyle/>
          <a:p>
            <a:r>
              <a:rPr lang="en-US" sz="2400" b="1" i="1" dirty="0" smtClean="0">
                <a:solidFill>
                  <a:srgbClr val="FF0000"/>
                </a:solidFill>
                <a:latin typeface="Times New Roman" pitchFamily="18" charset="0"/>
                <a:cs typeface="Times New Roman" pitchFamily="18" charset="0"/>
              </a:rPr>
              <a:t>Negative correlation</a:t>
            </a:r>
            <a:endParaRPr lang="en-US" sz="2400" b="1" i="1" dirty="0">
              <a:solidFill>
                <a:srgbClr val="FF0000"/>
              </a:solidFill>
              <a:latin typeface="Times New Roman" pitchFamily="18" charset="0"/>
              <a:cs typeface="Times New Roman" pitchFamily="18" charset="0"/>
            </a:endParaRPr>
          </a:p>
        </p:txBody>
      </p:sp>
      <p:sp>
        <p:nvSpPr>
          <p:cNvPr id="7" name="Up Arrow 3"/>
          <p:cNvSpPr>
            <a:spLocks noChangeArrowheads="1"/>
          </p:cNvSpPr>
          <p:nvPr/>
        </p:nvSpPr>
        <p:spPr bwMode="auto">
          <a:xfrm rot="2270886">
            <a:off x="3754670" y="2831439"/>
            <a:ext cx="263901" cy="655268"/>
          </a:xfrm>
          <a:prstGeom prst="upArrow">
            <a:avLst>
              <a:gd name="adj1" fmla="val 50000"/>
              <a:gd name="adj2" fmla="val 50010"/>
            </a:avLst>
          </a:prstGeom>
          <a:solidFill>
            <a:srgbClr val="FFFF00"/>
          </a:solidFill>
          <a:ln w="22225" algn="ctr">
            <a:solidFill>
              <a:schemeClr val="bg1"/>
            </a:solidFill>
            <a:round/>
            <a:headEnd/>
            <a:tailEnd/>
          </a:ln>
        </p:spPr>
        <p:txBody>
          <a:bodyPr lIns="82945" tIns="41473" rIns="82945" bIns="41473"/>
          <a:lstStyle/>
          <a:p>
            <a:pPr hangingPunct="0">
              <a:lnSpc>
                <a:spcPct val="93000"/>
              </a:lnSpc>
              <a:buClr>
                <a:srgbClr val="000000"/>
              </a:buClr>
              <a:buSzPct val="100000"/>
              <a:buFont typeface="Times New Roman" pitchFamily="18" charset="0"/>
              <a:buNone/>
            </a:pPr>
            <a:endParaRPr lang="en-US"/>
          </a:p>
        </p:txBody>
      </p:sp>
      <p:sp>
        <p:nvSpPr>
          <p:cNvPr id="8" name="TextBox 7"/>
          <p:cNvSpPr txBox="1"/>
          <p:nvPr/>
        </p:nvSpPr>
        <p:spPr>
          <a:xfrm>
            <a:off x="3200400" y="1524000"/>
            <a:ext cx="609600" cy="369332"/>
          </a:xfrm>
          <a:prstGeom prst="rect">
            <a:avLst/>
          </a:prstGeom>
          <a:solidFill>
            <a:srgbClr val="FFFF00"/>
          </a:solidFill>
          <a:ln w="12700">
            <a:solidFill>
              <a:schemeClr val="bg1"/>
            </a:solidFill>
          </a:ln>
        </p:spPr>
        <p:txBody>
          <a:bodyPr wrap="square" rtlCol="0">
            <a:spAutoFit/>
          </a:bodyPr>
          <a:lstStyle/>
          <a:p>
            <a:r>
              <a:rPr lang="en-US" dirty="0" smtClean="0">
                <a:solidFill>
                  <a:schemeClr val="bg1"/>
                </a:solidFill>
                <a:latin typeface="Times New Roman" pitchFamily="18" charset="0"/>
                <a:cs typeface="Times New Roman" pitchFamily="18" charset="0"/>
              </a:rPr>
              <a:t>Sun</a:t>
            </a:r>
            <a:endParaRPr lang="en-US" dirty="0">
              <a:solidFill>
                <a:schemeClr val="bg1"/>
              </a:solidFill>
              <a:latin typeface="Times New Roman" pitchFamily="18" charset="0"/>
              <a:cs typeface="Times New Roman" pitchFamily="18" charset="0"/>
            </a:endParaRPr>
          </a:p>
        </p:txBody>
      </p:sp>
      <p:sp>
        <p:nvSpPr>
          <p:cNvPr id="9" name="TextBox 8"/>
          <p:cNvSpPr txBox="1"/>
          <p:nvPr/>
        </p:nvSpPr>
        <p:spPr>
          <a:xfrm>
            <a:off x="3124200" y="3505200"/>
            <a:ext cx="838200" cy="369332"/>
          </a:xfrm>
          <a:prstGeom prst="rect">
            <a:avLst/>
          </a:prstGeom>
          <a:solidFill>
            <a:srgbClr val="FFFF00"/>
          </a:solidFill>
          <a:ln w="12700">
            <a:solidFill>
              <a:schemeClr val="bg1"/>
            </a:solidFill>
          </a:ln>
        </p:spPr>
        <p:txBody>
          <a:bodyPr wrap="square" rtlCol="0">
            <a:spAutoFit/>
          </a:bodyPr>
          <a:lstStyle/>
          <a:p>
            <a:r>
              <a:rPr lang="en-US" dirty="0" smtClean="0">
                <a:solidFill>
                  <a:schemeClr val="bg1"/>
                </a:solidFill>
                <a:latin typeface="Times New Roman" pitchFamily="18" charset="0"/>
                <a:cs typeface="Times New Roman" pitchFamily="18" charset="0"/>
              </a:rPr>
              <a:t>18 Sco</a:t>
            </a:r>
            <a:endParaRPr lang="en-US" dirty="0">
              <a:solidFill>
                <a:schemeClr val="bg1"/>
              </a:solidFill>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371600"/>
            <a:ext cx="4343400" cy="1066800"/>
          </a:xfrm>
        </p:spPr>
        <p:txBody>
          <a:bodyPr>
            <a:normAutofit fontScale="90000"/>
          </a:bodyPr>
          <a:lstStyle/>
          <a:p>
            <a:pPr eaLnBrk="1" hangingPunct="1"/>
            <a:r>
              <a:rPr lang="en-US" dirty="0" smtClean="0"/>
              <a:t>Why this is a tough problem: </a:t>
            </a:r>
            <a:br>
              <a:rPr lang="en-US" dirty="0" smtClean="0"/>
            </a:br>
            <a:r>
              <a:rPr lang="en-US" dirty="0" smtClean="0"/>
              <a:t>stellar variability across the HR diagram </a:t>
            </a:r>
          </a:p>
        </p:txBody>
      </p:sp>
      <p:pic>
        <p:nvPicPr>
          <p:cNvPr id="21507" name="Picture 2" descr="Grenon_stellar_variability.jpg"/>
          <p:cNvPicPr>
            <a:picLocks noChangeAspect="1"/>
          </p:cNvPicPr>
          <p:nvPr/>
        </p:nvPicPr>
        <p:blipFill>
          <a:blip r:embed="rId3" cstate="print"/>
          <a:srcRect l="5082" t="10473" r="39812" b="28145"/>
          <a:stretch>
            <a:fillRect/>
          </a:stretch>
        </p:blipFill>
        <p:spPr bwMode="auto">
          <a:xfrm>
            <a:off x="4343400" y="91440"/>
            <a:ext cx="4646454" cy="6698345"/>
          </a:xfrm>
          <a:prstGeom prst="rect">
            <a:avLst/>
          </a:prstGeom>
          <a:noFill/>
          <a:ln w="9525">
            <a:noFill/>
            <a:miter lim="800000"/>
            <a:headEnd/>
            <a:tailEnd/>
          </a:ln>
        </p:spPr>
      </p:pic>
      <p:sp>
        <p:nvSpPr>
          <p:cNvPr id="4" name="TextBox 3"/>
          <p:cNvSpPr txBox="1"/>
          <p:nvPr/>
        </p:nvSpPr>
        <p:spPr>
          <a:xfrm>
            <a:off x="152400" y="3505200"/>
            <a:ext cx="3886200" cy="707886"/>
          </a:xfrm>
          <a:prstGeom prst="rect">
            <a:avLst/>
          </a:prstGeom>
          <a:noFill/>
        </p:spPr>
        <p:txBody>
          <a:bodyPr wrap="square" rtlCol="0">
            <a:spAutoFit/>
          </a:bodyPr>
          <a:lstStyle/>
          <a:p>
            <a:r>
              <a:rPr lang="en-US" sz="4000" b="1" i="1" dirty="0" smtClean="0">
                <a:solidFill>
                  <a:srgbClr val="FF0000"/>
                </a:solidFill>
                <a:latin typeface="Times New Roman" pitchFamily="18" charset="0"/>
                <a:cs typeface="Times New Roman" pitchFamily="18" charset="0"/>
              </a:rPr>
              <a:t>Here’s the Sun</a:t>
            </a:r>
            <a:endParaRPr lang="en-US" sz="4000" b="1" i="1" dirty="0">
              <a:solidFill>
                <a:srgbClr val="FF0000"/>
              </a:solidFill>
              <a:latin typeface="Times New Roman" pitchFamily="18" charset="0"/>
              <a:cs typeface="Times New Roman" pitchFamily="18" charset="0"/>
            </a:endParaRPr>
          </a:p>
        </p:txBody>
      </p:sp>
      <p:sp>
        <p:nvSpPr>
          <p:cNvPr id="5" name="Sun 4"/>
          <p:cNvSpPr/>
          <p:nvPr/>
        </p:nvSpPr>
        <p:spPr>
          <a:xfrm>
            <a:off x="6629400" y="3276600"/>
            <a:ext cx="1295400" cy="12192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429000" y="3962400"/>
            <a:ext cx="2895600" cy="0"/>
          </a:xfrm>
          <a:prstGeom prst="straightConnector1">
            <a:avLst/>
          </a:prstGeom>
          <a:ln w="127000" cmpd="dbl">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6096000"/>
            <a:ext cx="37338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Illustration by M. </a:t>
            </a:r>
            <a:r>
              <a:rPr lang="en-US" sz="2400" i="1" dirty="0" err="1" smtClean="0">
                <a:latin typeface="Times New Roman" pitchFamily="18" charset="0"/>
                <a:cs typeface="Times New Roman" pitchFamily="18" charset="0"/>
              </a:rPr>
              <a:t>Grenon</a:t>
            </a:r>
            <a:endParaRPr lang="en-US" sz="1600" i="1" dirty="0">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752600"/>
            <a:ext cx="8229600" cy="1143000"/>
          </a:xfrm>
        </p:spPr>
        <p:txBody>
          <a:bodyPr>
            <a:noAutofit/>
          </a:bodyPr>
          <a:lstStyle/>
          <a:p>
            <a:r>
              <a:rPr lang="en-US" sz="6600" dirty="0" smtClean="0">
                <a:solidFill>
                  <a:schemeClr val="bg1"/>
                </a:solidFill>
              </a:rPr>
              <a:t>18 Sco, still our favorite solar twin</a:t>
            </a:r>
            <a:endParaRPr lang="en-US" sz="6600"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762000"/>
          </a:xfrm>
        </p:spPr>
        <p:txBody>
          <a:bodyPr>
            <a:normAutofit/>
          </a:bodyPr>
          <a:lstStyle/>
          <a:p>
            <a:r>
              <a:rPr lang="en-US" dirty="0" smtClean="0"/>
              <a:t>18 Sco, the “solar twin”</a:t>
            </a:r>
            <a:endParaRPr lang="en-US" dirty="0"/>
          </a:p>
        </p:txBody>
      </p:sp>
      <p:sp>
        <p:nvSpPr>
          <p:cNvPr id="7" name="TextBox 6"/>
          <p:cNvSpPr txBox="1"/>
          <p:nvPr/>
        </p:nvSpPr>
        <p:spPr>
          <a:xfrm>
            <a:off x="1524000" y="685800"/>
            <a:ext cx="5486400" cy="954107"/>
          </a:xfrm>
          <a:prstGeom prst="rect">
            <a:avLst/>
          </a:prstGeom>
          <a:noFill/>
        </p:spPr>
        <p:txBody>
          <a:bodyPr wrap="square" rtlCol="0">
            <a:spAutoFit/>
          </a:bodyPr>
          <a:lstStyle/>
          <a:p>
            <a:r>
              <a:rPr lang="en-US" sz="2800" b="1" i="1" dirty="0" smtClean="0">
                <a:solidFill>
                  <a:srgbClr val="FF0000"/>
                </a:solidFill>
                <a:latin typeface="Times New Roman" pitchFamily="18" charset="0"/>
                <a:cs typeface="Times New Roman" pitchFamily="18" charset="0"/>
              </a:rPr>
              <a:t>Fairborn observations 2000 – 2013 20124</a:t>
            </a:r>
            <a:endParaRPr lang="en-US" sz="2800" b="1" i="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4724400" y="1219200"/>
            <a:ext cx="3886200" cy="2590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57200" y="1219200"/>
            <a:ext cx="3886200" cy="25908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19100" y="3962400"/>
            <a:ext cx="3886200" cy="25908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724400" y="3962400"/>
            <a:ext cx="3886200" cy="2590800"/>
          </a:xfrm>
          <a:prstGeom prst="rect">
            <a:avLst/>
          </a:prstGeom>
          <a:noFill/>
          <a:ln w="9525">
            <a:noFill/>
            <a:miter lim="800000"/>
            <a:headEnd/>
            <a:tailEnd/>
          </a:ln>
        </p:spPr>
      </p:pic>
      <p:sp>
        <p:nvSpPr>
          <p:cNvPr id="8" name="TextBox 7"/>
          <p:cNvSpPr txBox="1"/>
          <p:nvPr/>
        </p:nvSpPr>
        <p:spPr>
          <a:xfrm>
            <a:off x="5334000" y="4343401"/>
            <a:ext cx="1828800" cy="307777"/>
          </a:xfrm>
          <a:prstGeom prst="rect">
            <a:avLst/>
          </a:prstGeom>
          <a:noFill/>
        </p:spPr>
        <p:txBody>
          <a:bodyPr wrap="square" rtlCol="0">
            <a:spAutoFit/>
          </a:bodyPr>
          <a:lstStyle/>
          <a:p>
            <a:r>
              <a:rPr lang="en-US" sz="1400" dirty="0" smtClean="0">
                <a:solidFill>
                  <a:schemeClr val="bg1"/>
                </a:solidFill>
              </a:rPr>
              <a:t>Range ~0.1%</a:t>
            </a:r>
            <a:endParaRPr lang="en-US" sz="1400"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810000" y="76200"/>
            <a:ext cx="5105400" cy="6723804"/>
          </a:xfrm>
          <a:prstGeom prst="rect">
            <a:avLst/>
          </a:prstGeom>
          <a:noFill/>
          <a:ln w="9525">
            <a:noFill/>
            <a:miter lim="800000"/>
            <a:headEnd/>
            <a:tailEnd/>
          </a:ln>
        </p:spPr>
      </p:pic>
      <p:sp>
        <p:nvSpPr>
          <p:cNvPr id="4" name="TextBox 3"/>
          <p:cNvSpPr txBox="1"/>
          <p:nvPr/>
        </p:nvSpPr>
        <p:spPr>
          <a:xfrm>
            <a:off x="152400" y="381000"/>
            <a:ext cx="2895600" cy="461665"/>
          </a:xfrm>
          <a:prstGeom prst="rect">
            <a:avLst/>
          </a:prstGeom>
          <a:noFill/>
        </p:spPr>
        <p:txBody>
          <a:bodyPr wrap="square" rtlCol="0">
            <a:spAutoFit/>
          </a:bodyPr>
          <a:lstStyle/>
          <a:p>
            <a:r>
              <a:rPr lang="en-US" sz="2400" dirty="0" smtClean="0"/>
              <a:t>18 Sco minus star A</a:t>
            </a:r>
            <a:endParaRPr lang="en-US" sz="2400" dirty="0"/>
          </a:p>
        </p:txBody>
      </p:sp>
      <p:sp>
        <p:nvSpPr>
          <p:cNvPr id="5" name="TextBox 4"/>
          <p:cNvSpPr txBox="1"/>
          <p:nvPr/>
        </p:nvSpPr>
        <p:spPr>
          <a:xfrm>
            <a:off x="152400" y="1447800"/>
            <a:ext cx="2743200" cy="461665"/>
          </a:xfrm>
          <a:prstGeom prst="rect">
            <a:avLst/>
          </a:prstGeom>
          <a:noFill/>
        </p:spPr>
        <p:txBody>
          <a:bodyPr wrap="square" rtlCol="0">
            <a:spAutoFit/>
          </a:bodyPr>
          <a:lstStyle/>
          <a:p>
            <a:r>
              <a:rPr lang="en-US" sz="2400" dirty="0" smtClean="0"/>
              <a:t>18 Sco minus star B</a:t>
            </a:r>
            <a:endParaRPr lang="en-US" sz="2400" dirty="0"/>
          </a:p>
        </p:txBody>
      </p:sp>
      <p:sp>
        <p:nvSpPr>
          <p:cNvPr id="6" name="TextBox 5"/>
          <p:cNvSpPr txBox="1"/>
          <p:nvPr/>
        </p:nvSpPr>
        <p:spPr>
          <a:xfrm>
            <a:off x="228600" y="2286000"/>
            <a:ext cx="2819400" cy="830997"/>
          </a:xfrm>
          <a:prstGeom prst="rect">
            <a:avLst/>
          </a:prstGeom>
          <a:noFill/>
        </p:spPr>
        <p:txBody>
          <a:bodyPr wrap="square" rtlCol="0">
            <a:spAutoFit/>
          </a:bodyPr>
          <a:lstStyle/>
          <a:p>
            <a:r>
              <a:rPr lang="en-US" sz="2400" dirty="0" smtClean="0">
                <a:solidFill>
                  <a:srgbClr val="FF0000"/>
                </a:solidFill>
              </a:rPr>
              <a:t>18 Sco minus rejected star  C</a:t>
            </a:r>
            <a:endParaRPr lang="en-US" sz="2400" dirty="0">
              <a:solidFill>
                <a:srgbClr val="FF0000"/>
              </a:solidFill>
            </a:endParaRPr>
          </a:p>
        </p:txBody>
      </p:sp>
      <p:sp>
        <p:nvSpPr>
          <p:cNvPr id="7" name="TextBox 6"/>
          <p:cNvSpPr txBox="1"/>
          <p:nvPr/>
        </p:nvSpPr>
        <p:spPr>
          <a:xfrm>
            <a:off x="152400" y="3352800"/>
            <a:ext cx="2514600" cy="830997"/>
          </a:xfrm>
          <a:prstGeom prst="rect">
            <a:avLst/>
          </a:prstGeom>
          <a:noFill/>
        </p:spPr>
        <p:txBody>
          <a:bodyPr wrap="square" rtlCol="0">
            <a:spAutoFit/>
          </a:bodyPr>
          <a:lstStyle/>
          <a:p>
            <a:r>
              <a:rPr lang="en-US" sz="2400" dirty="0" smtClean="0">
                <a:solidFill>
                  <a:srgbClr val="FF0000"/>
                </a:solidFill>
              </a:rPr>
              <a:t>star A minus rejected star C</a:t>
            </a:r>
            <a:endParaRPr lang="en-US" sz="2400" dirty="0">
              <a:solidFill>
                <a:srgbClr val="FF0000"/>
              </a:solidFill>
            </a:endParaRPr>
          </a:p>
        </p:txBody>
      </p:sp>
      <p:sp>
        <p:nvSpPr>
          <p:cNvPr id="8" name="TextBox 7"/>
          <p:cNvSpPr txBox="1"/>
          <p:nvPr/>
        </p:nvSpPr>
        <p:spPr>
          <a:xfrm>
            <a:off x="152400" y="4495800"/>
            <a:ext cx="3276600" cy="830997"/>
          </a:xfrm>
          <a:prstGeom prst="rect">
            <a:avLst/>
          </a:prstGeom>
          <a:noFill/>
        </p:spPr>
        <p:txBody>
          <a:bodyPr wrap="square" rtlCol="0">
            <a:spAutoFit/>
          </a:bodyPr>
          <a:lstStyle/>
          <a:p>
            <a:r>
              <a:rPr lang="en-US" sz="2400" dirty="0" smtClean="0">
                <a:solidFill>
                  <a:srgbClr val="FF0000"/>
                </a:solidFill>
              </a:rPr>
              <a:t>rejected star C minus </a:t>
            </a:r>
          </a:p>
          <a:p>
            <a:r>
              <a:rPr lang="en-US" sz="2400" dirty="0" smtClean="0">
                <a:solidFill>
                  <a:srgbClr val="FF0000"/>
                </a:solidFill>
              </a:rPr>
              <a:t>star B</a:t>
            </a:r>
            <a:endParaRPr lang="en-US" dirty="0">
              <a:solidFill>
                <a:srgbClr val="FF0000"/>
              </a:solidFill>
            </a:endParaRPr>
          </a:p>
        </p:txBody>
      </p:sp>
      <p:cxnSp>
        <p:nvCxnSpPr>
          <p:cNvPr id="10" name="Straight Connector 9"/>
          <p:cNvCxnSpPr/>
          <p:nvPr/>
        </p:nvCxnSpPr>
        <p:spPr>
          <a:xfrm>
            <a:off x="4572000" y="2438400"/>
            <a:ext cx="3810000" cy="8382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648200" y="3505200"/>
            <a:ext cx="3810000" cy="8382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8200" y="4495800"/>
            <a:ext cx="3810000" cy="83820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2400" y="5638800"/>
            <a:ext cx="3505200" cy="830997"/>
          </a:xfrm>
          <a:prstGeom prst="rect">
            <a:avLst/>
          </a:prstGeom>
          <a:noFill/>
        </p:spPr>
        <p:txBody>
          <a:bodyPr wrap="square" rtlCol="0">
            <a:spAutoFit/>
          </a:bodyPr>
          <a:lstStyle/>
          <a:p>
            <a:r>
              <a:rPr lang="en-US" sz="2400" dirty="0" smtClean="0"/>
              <a:t>star B minus star A</a:t>
            </a:r>
          </a:p>
          <a:p>
            <a:r>
              <a:rPr lang="en-US" sz="2400" dirty="0" smtClean="0"/>
              <a:t>(selected best comp pair)</a:t>
            </a:r>
            <a:endParaRPr lang="en-US" sz="2400" dirty="0"/>
          </a:p>
        </p:txBody>
      </p:sp>
      <p:sp>
        <p:nvSpPr>
          <p:cNvPr id="15" name="Oval 14"/>
          <p:cNvSpPr/>
          <p:nvPr/>
        </p:nvSpPr>
        <p:spPr>
          <a:xfrm>
            <a:off x="4572000" y="2971800"/>
            <a:ext cx="457200" cy="3810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572000" y="4038600"/>
            <a:ext cx="457200" cy="3810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V="1">
            <a:off x="4572000" y="5105400"/>
            <a:ext cx="457200" cy="3810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572000" y="6096000"/>
            <a:ext cx="457200" cy="381000"/>
          </a:xfrm>
          <a:prstGeom prst="ellipse">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21" name="TextBox 20"/>
          <p:cNvSpPr txBox="1"/>
          <p:nvPr/>
        </p:nvSpPr>
        <p:spPr>
          <a:xfrm>
            <a:off x="5105400" y="697468"/>
            <a:ext cx="1752600" cy="369332"/>
          </a:xfrm>
          <a:prstGeom prst="rect">
            <a:avLst/>
          </a:prstGeom>
          <a:noFill/>
        </p:spPr>
        <p:txBody>
          <a:bodyPr wrap="square" rtlCol="0">
            <a:spAutoFit/>
          </a:bodyPr>
          <a:lstStyle/>
          <a:p>
            <a:r>
              <a:rPr lang="en-US" dirty="0" smtClean="0">
                <a:solidFill>
                  <a:schemeClr val="bg1"/>
                </a:solidFill>
              </a:rPr>
              <a:t>Range ~0.15%</a:t>
            </a:r>
            <a:endParaRPr lang="en-US" dirty="0">
              <a:solidFill>
                <a:schemeClr val="bg1"/>
              </a:solidFill>
            </a:endParaRPr>
          </a:p>
        </p:txBody>
      </p:sp>
      <p:sp>
        <p:nvSpPr>
          <p:cNvPr id="22" name="TextBox 21"/>
          <p:cNvSpPr txBox="1"/>
          <p:nvPr/>
        </p:nvSpPr>
        <p:spPr>
          <a:xfrm>
            <a:off x="5334000" y="6019800"/>
            <a:ext cx="1828800" cy="369332"/>
          </a:xfrm>
          <a:prstGeom prst="rect">
            <a:avLst/>
          </a:prstGeom>
          <a:noFill/>
        </p:spPr>
        <p:txBody>
          <a:bodyPr wrap="square" rtlCol="0">
            <a:spAutoFit/>
          </a:bodyPr>
          <a:lstStyle/>
          <a:p>
            <a:r>
              <a:rPr lang="en-US" dirty="0" smtClean="0">
                <a:solidFill>
                  <a:schemeClr val="bg1"/>
                </a:solidFill>
              </a:rPr>
              <a:t>Range ~0.08%</a:t>
            </a:r>
            <a:endParaRPr lang="en-US" dirty="0">
              <a:solidFill>
                <a:schemeClr val="bg1"/>
              </a:solidFill>
            </a:endParaRPr>
          </a:p>
        </p:txBody>
      </p:sp>
      <p:sp>
        <p:nvSpPr>
          <p:cNvPr id="23" name="TextBox 22"/>
          <p:cNvSpPr txBox="1"/>
          <p:nvPr/>
        </p:nvSpPr>
        <p:spPr>
          <a:xfrm>
            <a:off x="4953000" y="1828800"/>
            <a:ext cx="1828800" cy="369332"/>
          </a:xfrm>
          <a:prstGeom prst="rect">
            <a:avLst/>
          </a:prstGeom>
          <a:noFill/>
        </p:spPr>
        <p:txBody>
          <a:bodyPr wrap="square" rtlCol="0">
            <a:spAutoFit/>
          </a:bodyPr>
          <a:lstStyle/>
          <a:p>
            <a:r>
              <a:rPr lang="en-US" dirty="0" smtClean="0">
                <a:solidFill>
                  <a:schemeClr val="bg1"/>
                </a:solidFill>
              </a:rPr>
              <a:t>Range ~0.13%</a:t>
            </a:r>
            <a:endParaRPr lang="en-US"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noAutofit/>
          </a:bodyPr>
          <a:lstStyle/>
          <a:p>
            <a:r>
              <a:rPr lang="en-US" dirty="0" smtClean="0"/>
              <a:t>18 Sco’s Ca II and brightness variation </a:t>
            </a:r>
            <a:r>
              <a:rPr lang="en-US" i="1" dirty="0" smtClean="0"/>
              <a:t>vs</a:t>
            </a:r>
            <a:r>
              <a:rPr lang="en-US" dirty="0" smtClean="0"/>
              <a:t>. SORCE SIM surprise</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257800" y="1371600"/>
            <a:ext cx="3584104" cy="329385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52400" y="1371600"/>
            <a:ext cx="4953000" cy="3302000"/>
          </a:xfrm>
          <a:prstGeom prst="rect">
            <a:avLst/>
          </a:prstGeom>
          <a:noFill/>
          <a:ln w="9525">
            <a:noFill/>
            <a:miter lim="800000"/>
            <a:headEnd/>
            <a:tailEnd/>
          </a:ln>
        </p:spPr>
      </p:pic>
      <p:sp>
        <p:nvSpPr>
          <p:cNvPr id="7" name="TextBox 6"/>
          <p:cNvSpPr txBox="1"/>
          <p:nvPr/>
        </p:nvSpPr>
        <p:spPr>
          <a:xfrm>
            <a:off x="685800" y="1981200"/>
            <a:ext cx="914400" cy="369332"/>
          </a:xfrm>
          <a:prstGeom prst="rect">
            <a:avLst/>
          </a:prstGeom>
          <a:noFill/>
        </p:spPr>
        <p:txBody>
          <a:bodyPr wrap="square" rtlCol="0">
            <a:spAutoFit/>
          </a:bodyPr>
          <a:lstStyle/>
          <a:p>
            <a:r>
              <a:rPr lang="en-US" b="1" i="1" dirty="0" smtClean="0">
                <a:solidFill>
                  <a:schemeClr val="bg1"/>
                </a:solidFill>
                <a:latin typeface="Times New Roman" pitchFamily="18" charset="0"/>
                <a:cs typeface="Times New Roman" pitchFamily="18" charset="0"/>
              </a:rPr>
              <a:t>b</a:t>
            </a:r>
            <a:r>
              <a:rPr lang="en-US" b="1" dirty="0" smtClean="0">
                <a:solidFill>
                  <a:schemeClr val="bg1"/>
                </a:solidFill>
                <a:latin typeface="Times New Roman" pitchFamily="18" charset="0"/>
                <a:cs typeface="Times New Roman" pitchFamily="18" charset="0"/>
              </a:rPr>
              <a:t> mag</a:t>
            </a:r>
            <a:endParaRPr lang="en-US" b="1" dirty="0">
              <a:solidFill>
                <a:schemeClr val="bg1"/>
              </a:solidFill>
              <a:latin typeface="Times New Roman" pitchFamily="18" charset="0"/>
              <a:cs typeface="Times New Roman" pitchFamily="18" charset="0"/>
            </a:endParaRPr>
          </a:p>
        </p:txBody>
      </p:sp>
      <p:sp>
        <p:nvSpPr>
          <p:cNvPr id="9" name="TextBox 8"/>
          <p:cNvSpPr txBox="1"/>
          <p:nvPr/>
        </p:nvSpPr>
        <p:spPr>
          <a:xfrm>
            <a:off x="609600" y="3048000"/>
            <a:ext cx="762000" cy="369332"/>
          </a:xfrm>
          <a:prstGeom prst="rect">
            <a:avLst/>
          </a:prstGeom>
          <a:noFill/>
        </p:spPr>
        <p:txBody>
          <a:bodyPr wrap="square" rtlCol="0">
            <a:spAutoFit/>
          </a:bodyPr>
          <a:lstStyle/>
          <a:p>
            <a:r>
              <a:rPr lang="en-US" b="1" i="1" dirty="0" smtClean="0">
                <a:solidFill>
                  <a:schemeClr val="bg1"/>
                </a:solidFill>
                <a:latin typeface="Times New Roman" pitchFamily="18" charset="0"/>
                <a:cs typeface="Times New Roman" pitchFamily="18" charset="0"/>
              </a:rPr>
              <a:t>y</a:t>
            </a:r>
            <a:r>
              <a:rPr lang="en-US" b="1" dirty="0" smtClean="0">
                <a:solidFill>
                  <a:schemeClr val="bg1"/>
                </a:solidFill>
                <a:latin typeface="Times New Roman" pitchFamily="18" charset="0"/>
                <a:cs typeface="Times New Roman" pitchFamily="18" charset="0"/>
              </a:rPr>
              <a:t> mag</a:t>
            </a:r>
            <a:endParaRPr lang="en-US" b="1" dirty="0">
              <a:solidFill>
                <a:schemeClr val="bg1"/>
              </a:solidFill>
              <a:latin typeface="Times New Roman" pitchFamily="18" charset="0"/>
              <a:cs typeface="Times New Roman" pitchFamily="18" charset="0"/>
            </a:endParaRPr>
          </a:p>
        </p:txBody>
      </p:sp>
      <p:sp>
        <p:nvSpPr>
          <p:cNvPr id="10" name="TextBox 9"/>
          <p:cNvSpPr txBox="1"/>
          <p:nvPr/>
        </p:nvSpPr>
        <p:spPr>
          <a:xfrm>
            <a:off x="533400" y="3733800"/>
            <a:ext cx="1295400" cy="369332"/>
          </a:xfrm>
          <a:prstGeom prst="rect">
            <a:avLst/>
          </a:prstGeom>
          <a:noFill/>
        </p:spPr>
        <p:txBody>
          <a:bodyPr wrap="square" rtlCol="0">
            <a:spAutoFit/>
          </a:bodyPr>
          <a:lstStyle/>
          <a:p>
            <a:r>
              <a:rPr lang="en-US" b="1" dirty="0" smtClean="0">
                <a:solidFill>
                  <a:schemeClr val="bg1"/>
                </a:solidFill>
                <a:latin typeface="Times New Roman" pitchFamily="18" charset="0"/>
                <a:cs typeface="Times New Roman" pitchFamily="18" charset="0"/>
              </a:rPr>
              <a:t>S index</a:t>
            </a:r>
            <a:endParaRPr lang="en-US" b="1" dirty="0">
              <a:solidFill>
                <a:schemeClr val="bg1"/>
              </a:solidFill>
              <a:latin typeface="Times New Roman" pitchFamily="18" charset="0"/>
              <a:cs typeface="Times New Roman" pitchFamily="18" charset="0"/>
            </a:endParaRPr>
          </a:p>
        </p:txBody>
      </p:sp>
      <p:sp>
        <p:nvSpPr>
          <p:cNvPr id="11" name="TextBox 10"/>
          <p:cNvSpPr txBox="1"/>
          <p:nvPr/>
        </p:nvSpPr>
        <p:spPr>
          <a:xfrm>
            <a:off x="7239000" y="2514600"/>
            <a:ext cx="990600" cy="369332"/>
          </a:xfrm>
          <a:prstGeom prst="rect">
            <a:avLst/>
          </a:prstGeom>
          <a:solidFill>
            <a:srgbClr val="FFFF00"/>
          </a:solidFill>
          <a:ln>
            <a:solidFill>
              <a:schemeClr val="bg1"/>
            </a:solidFill>
          </a:ln>
        </p:spPr>
        <p:txBody>
          <a:bodyPr wrap="square" rtlCol="0">
            <a:spAutoFit/>
          </a:bodyPr>
          <a:lstStyle/>
          <a:p>
            <a:r>
              <a:rPr lang="en-US" b="1" i="1" dirty="0" smtClean="0">
                <a:solidFill>
                  <a:schemeClr val="bg1"/>
                </a:solidFill>
                <a:latin typeface="Times New Roman" pitchFamily="18" charset="0"/>
                <a:cs typeface="Times New Roman" pitchFamily="18" charset="0"/>
              </a:rPr>
              <a:t>b     y</a:t>
            </a:r>
            <a:endParaRPr lang="en-US" b="1" i="1" dirty="0">
              <a:solidFill>
                <a:schemeClr val="bg1"/>
              </a:solidFill>
              <a:latin typeface="Times New Roman" pitchFamily="18" charset="0"/>
              <a:cs typeface="Times New Roman" pitchFamily="18" charset="0"/>
            </a:endParaRPr>
          </a:p>
        </p:txBody>
      </p:sp>
      <p:sp>
        <p:nvSpPr>
          <p:cNvPr id="12" name="TextBox 11"/>
          <p:cNvSpPr txBox="1"/>
          <p:nvPr/>
        </p:nvSpPr>
        <p:spPr>
          <a:xfrm>
            <a:off x="152400" y="4876800"/>
            <a:ext cx="4495800" cy="1384995"/>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b, y, and S are positively correlated in 18 Sco,  as we find for most solar age stars...</a:t>
            </a:r>
            <a:endParaRPr lang="en-US" sz="2800" i="1" dirty="0">
              <a:latin typeface="Times New Roman" pitchFamily="18" charset="0"/>
              <a:cs typeface="Times New Roman" pitchFamily="18" charset="0"/>
            </a:endParaRPr>
          </a:p>
        </p:txBody>
      </p:sp>
      <p:sp>
        <p:nvSpPr>
          <p:cNvPr id="13" name="TextBox 12"/>
          <p:cNvSpPr txBox="1"/>
          <p:nvPr/>
        </p:nvSpPr>
        <p:spPr>
          <a:xfrm>
            <a:off x="5334000" y="4876800"/>
            <a:ext cx="3429000" cy="1384995"/>
          </a:xfrm>
          <a:prstGeom prst="rect">
            <a:avLst/>
          </a:prstGeom>
          <a:noFill/>
        </p:spPr>
        <p:txBody>
          <a:bodyPr wrap="square" rtlCol="0">
            <a:spAutoFit/>
          </a:bodyPr>
          <a:lstStyle/>
          <a:p>
            <a:r>
              <a:rPr lang="en-US" sz="2800" i="1" dirty="0" smtClean="0">
                <a:solidFill>
                  <a:srgbClr val="FF0000"/>
                </a:solidFill>
                <a:latin typeface="Times New Roman" pitchFamily="18" charset="0"/>
                <a:cs typeface="Times New Roman" pitchFamily="18" charset="0"/>
              </a:rPr>
              <a:t>…but SIM suggests b and y should vary differently</a:t>
            </a:r>
            <a:endParaRPr lang="en-US" sz="2800" i="1" dirty="0">
              <a:solidFill>
                <a:srgbClr val="FF0000"/>
              </a:solidFill>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676400"/>
          </a:xfrm>
        </p:spPr>
        <p:txBody>
          <a:bodyPr>
            <a:normAutofit/>
          </a:bodyPr>
          <a:lstStyle/>
          <a:p>
            <a:r>
              <a:rPr lang="en-US" sz="8000" dirty="0" smtClean="0">
                <a:solidFill>
                  <a:schemeClr val="bg1"/>
                </a:solidFill>
              </a:rPr>
              <a:t>The larger sample</a:t>
            </a:r>
            <a:endParaRPr lang="en-US" sz="8000" dirty="0">
              <a:solidFill>
                <a:schemeClr val="bg1"/>
              </a:solidFill>
            </a:endParaRP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Variability of the “solar twins” </a:t>
            </a:r>
            <a:endParaRPr lang="en-US" dirty="0"/>
          </a:p>
        </p:txBody>
      </p:sp>
      <p:sp>
        <p:nvSpPr>
          <p:cNvPr id="5" name="TextBox 4"/>
          <p:cNvSpPr txBox="1"/>
          <p:nvPr/>
        </p:nvSpPr>
        <p:spPr>
          <a:xfrm>
            <a:off x="1066800" y="5486400"/>
            <a:ext cx="70104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b</a:t>
            </a:r>
            <a:r>
              <a:rPr lang="en-US" sz="2800" dirty="0" smtClean="0">
                <a:latin typeface="Times New Roman" pitchFamily="18" charset="0"/>
                <a:cs typeface="Times New Roman" pitchFamily="18" charset="0"/>
              </a:rPr>
              <a:t> (472 nm )                                    </a:t>
            </a:r>
            <a:r>
              <a:rPr lang="en-US" sz="2800" i="1" dirty="0" smtClean="0">
                <a:latin typeface="Times New Roman" pitchFamily="18" charset="0"/>
                <a:cs typeface="Times New Roman" pitchFamily="18" charset="0"/>
              </a:rPr>
              <a:t>y</a:t>
            </a:r>
            <a:r>
              <a:rPr lang="en-US" sz="2800" dirty="0" smtClean="0">
                <a:latin typeface="Times New Roman" pitchFamily="18" charset="0"/>
                <a:cs typeface="Times New Roman" pitchFamily="18" charset="0"/>
              </a:rPr>
              <a:t> (571 nm)</a:t>
            </a:r>
            <a:endParaRPr lang="en-US"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srcRect t="3750" r="32500" b="3750"/>
          <a:stretch>
            <a:fillRect/>
          </a:stretch>
        </p:blipFill>
        <p:spPr bwMode="auto">
          <a:xfrm>
            <a:off x="228600" y="1447800"/>
            <a:ext cx="4110990" cy="375571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2500" t="5625" r="27500" b="1875"/>
          <a:stretch>
            <a:fillRect/>
          </a:stretch>
        </p:blipFill>
        <p:spPr bwMode="auto">
          <a:xfrm>
            <a:off x="4648200" y="1447800"/>
            <a:ext cx="4255152" cy="3748586"/>
          </a:xfrm>
          <a:prstGeom prst="rect">
            <a:avLst/>
          </a:prstGeom>
          <a:noFill/>
          <a:ln w="9525">
            <a:noFill/>
            <a:miter lim="800000"/>
            <a:headEnd/>
            <a:tailEnd/>
          </a:ln>
        </p:spPr>
      </p:pic>
      <p:sp>
        <p:nvSpPr>
          <p:cNvPr id="9" name="TextBox 8"/>
          <p:cNvSpPr txBox="1"/>
          <p:nvPr/>
        </p:nvSpPr>
        <p:spPr>
          <a:xfrm>
            <a:off x="0" y="6248400"/>
            <a:ext cx="9067800" cy="461665"/>
          </a:xfrm>
          <a:prstGeom prst="rect">
            <a:avLst/>
          </a:prstGeom>
          <a:noFill/>
        </p:spPr>
        <p:txBody>
          <a:bodyPr wrap="square" rtlCol="0">
            <a:spAutoFit/>
          </a:bodyPr>
          <a:lstStyle/>
          <a:p>
            <a:r>
              <a:rPr lang="en-US" sz="2400" b="1" i="1" dirty="0" smtClean="0">
                <a:solidFill>
                  <a:srgbClr val="FF0000"/>
                </a:solidFill>
                <a:latin typeface="Times New Roman" pitchFamily="18" charset="0"/>
                <a:cs typeface="Times New Roman" pitchFamily="18" charset="0"/>
              </a:rPr>
              <a:t>A few stars have “negative” net variance due to comp. star variability</a:t>
            </a:r>
            <a:endParaRPr lang="en-US" b="1" i="1" dirty="0">
              <a:solidFill>
                <a:srgbClr val="FF0000"/>
              </a:solidFill>
              <a:latin typeface="Times New Roman" pitchFamily="18" charset="0"/>
              <a:cs typeface="Times New Roman" pitchFamily="18" charset="0"/>
            </a:endParaRP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Variance in </a:t>
            </a:r>
            <a:r>
              <a:rPr lang="en-US" i="1" dirty="0" smtClean="0"/>
              <a:t>b</a:t>
            </a:r>
            <a:r>
              <a:rPr lang="en-US" dirty="0" smtClean="0"/>
              <a:t> / variance in </a:t>
            </a:r>
            <a:r>
              <a:rPr lang="en-US" i="1" dirty="0" smtClean="0"/>
              <a:t>y</a:t>
            </a:r>
            <a:endParaRPr lang="en-US" i="1" dirty="0"/>
          </a:p>
        </p:txBody>
      </p:sp>
      <p:pic>
        <p:nvPicPr>
          <p:cNvPr id="1026" name="Picture 2"/>
          <p:cNvPicPr>
            <a:picLocks noChangeAspect="1" noChangeArrowheads="1"/>
          </p:cNvPicPr>
          <p:nvPr/>
        </p:nvPicPr>
        <p:blipFill>
          <a:blip r:embed="rId3" cstate="print"/>
          <a:srcRect/>
          <a:stretch>
            <a:fillRect/>
          </a:stretch>
        </p:blipFill>
        <p:spPr bwMode="auto">
          <a:xfrm>
            <a:off x="457200" y="1143000"/>
            <a:ext cx="8115300" cy="5410200"/>
          </a:xfrm>
          <a:prstGeom prst="rect">
            <a:avLst/>
          </a:prstGeom>
          <a:noFill/>
          <a:ln w="9525">
            <a:noFill/>
            <a:miter lim="800000"/>
            <a:headEnd/>
            <a:tailEnd/>
          </a:ln>
        </p:spPr>
      </p:pic>
    </p:spTree>
  </p:cSld>
  <p:clrMapOvr>
    <a:masterClrMapping/>
  </p:clrMapOvr>
  <p:transition spd="med">
    <p:fade thruBlk="1"/>
  </p:transition>
</p:sld>
</file>

<file path=ppt/theme/theme1.xml><?xml version="1.0" encoding="utf-8"?>
<a:theme xmlns:a="http://schemas.openxmlformats.org/drawingml/2006/main" name="Mexico2012h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Mexico2012h2</Template>
  <TotalTime>942</TotalTime>
  <Words>1881</Words>
  <Application>Microsoft Office PowerPoint</Application>
  <PresentationFormat>On-screen Show (4:3)</PresentationFormat>
  <Paragraphs>198</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Mexico2012h2</vt:lpstr>
      <vt:lpstr>Decadal variations  of Sun-like stars  (“solar variability after dark”)  </vt:lpstr>
      <vt:lpstr>Robotic photometry 1993-2014</vt:lpstr>
      <vt:lpstr>18 Sco, still our favorite solar twin</vt:lpstr>
      <vt:lpstr>18 Sco, the “solar twin”</vt:lpstr>
      <vt:lpstr>Slide 5</vt:lpstr>
      <vt:lpstr>18 Sco’s Ca II and brightness variation vs. SORCE SIM surprise</vt:lpstr>
      <vt:lpstr>The larger sample</vt:lpstr>
      <vt:lpstr>Variability of the “solar twins” </vt:lpstr>
      <vt:lpstr>Variance in b / variance in y</vt:lpstr>
      <vt:lpstr>Could we detect the Sun’s variability?</vt:lpstr>
      <vt:lpstr>Slide 11</vt:lpstr>
      <vt:lpstr>18 Sco brightness - activity variation</vt:lpstr>
      <vt:lpstr>Activity-brightness correlation</vt:lpstr>
      <vt:lpstr>Detection sensitivity</vt:lpstr>
      <vt:lpstr>18 Sco minus each comp. star</vt:lpstr>
      <vt:lpstr>Comp. star differential mags</vt:lpstr>
      <vt:lpstr>1984-2007: Measuring sunlike stars</vt:lpstr>
      <vt:lpstr>What we measure</vt:lpstr>
      <vt:lpstr>Slide 19</vt:lpstr>
      <vt:lpstr>Stellar activity &amp; brightness variation</vt:lpstr>
      <vt:lpstr>A 45 - year perspective</vt:lpstr>
      <vt:lpstr>Stellar activity &amp; brightness variation</vt:lpstr>
      <vt:lpstr>Stellar activity &amp; brightness variation</vt:lpstr>
      <vt:lpstr>Slide 24</vt:lpstr>
      <vt:lpstr>Why this is a tough problem:  stellar variability across the HR diagram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Decadal variations  of Sun-like stars  (“solar variability after dark”)</dc:title>
  <dc:creator>Wes Lockwood</dc:creator>
  <cp:lastModifiedBy>Wes Lockwood</cp:lastModifiedBy>
  <cp:revision>32</cp:revision>
  <dcterms:created xsi:type="dcterms:W3CDTF">2012-03-07T15:34:08Z</dcterms:created>
  <dcterms:modified xsi:type="dcterms:W3CDTF">2014-03-15T17:34:19Z</dcterms:modified>
</cp:coreProperties>
</file>