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06D6F-B03B-734F-8D21-3C2696797EAB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68FAA-83A9-8D4B-ACD8-9A4A13877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91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7990FB-3AD0-D949-A997-5C9F4C15E699}" type="slidenum">
              <a:rPr lang="es-ES_tradnl" sz="1200">
                <a:solidFill>
                  <a:prstClr val="black"/>
                </a:solidFill>
              </a:rPr>
              <a:pPr/>
              <a:t>2</a:t>
            </a:fld>
            <a:endParaRPr lang="es-ES_tradnl" sz="1200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_tradnl" dirty="0"/>
              <a:t>Red: </a:t>
            </a:r>
            <a:r>
              <a:rPr lang="es-ES_tradnl" dirty="0" err="1"/>
              <a:t>cross-correlation</a:t>
            </a:r>
            <a:endParaRPr lang="es-ES_tradnl" dirty="0"/>
          </a:p>
          <a:p>
            <a:pPr eaLnBrk="1" hangingPunct="1"/>
            <a:r>
              <a:rPr lang="es-ES_tradnl" dirty="0"/>
              <a:t>Black: individual </a:t>
            </a:r>
            <a:r>
              <a:rPr lang="es-ES_tradnl" dirty="0" err="1" smtClean="0"/>
              <a:t>modes</a:t>
            </a:r>
            <a:endParaRPr lang="es-ES_tradnl" dirty="0" smtClean="0"/>
          </a:p>
          <a:p>
            <a:pPr eaLnBrk="1" hangingPunct="1"/>
            <a:r>
              <a:rPr lang="es-ES_tradnl" dirty="0" smtClean="0"/>
              <a:t>WITH</a:t>
            </a:r>
            <a:r>
              <a:rPr lang="es-ES_tradnl" baseline="0" dirty="0" smtClean="0"/>
              <a:t> RADIO FLUX</a:t>
            </a:r>
            <a:endParaRPr lang="es-ES_trad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14C30F2-DF32-234C-AE7E-A22418362224}" type="slidenum">
              <a:rPr lang="es-ES_tradnl" sz="1200">
                <a:solidFill>
                  <a:prstClr val="black"/>
                </a:solidFill>
              </a:rPr>
              <a:pPr/>
              <a:t>3</a:t>
            </a:fld>
            <a:endParaRPr lang="es-ES_tradnl" sz="1200">
              <a:solidFill>
                <a:prstClr val="black"/>
              </a:solidFill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6254822-02E8-454F-BDA5-D0221FB2FB1C}" type="slidenum">
              <a:rPr lang="es-ES_tradnl" sz="1200">
                <a:solidFill>
                  <a:prstClr val="black"/>
                </a:solidFill>
              </a:rPr>
              <a:pPr/>
              <a:t>4</a:t>
            </a:fld>
            <a:endParaRPr lang="es-ES_tradnl" sz="1200">
              <a:solidFill>
                <a:prstClr val="black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_tradnl" dirty="0"/>
              <a:t>Red: individual </a:t>
            </a:r>
            <a:r>
              <a:rPr lang="es-ES_tradnl" dirty="0" err="1"/>
              <a:t>modes</a:t>
            </a:r>
            <a:endParaRPr lang="es-ES_tradnl" dirty="0"/>
          </a:p>
          <a:p>
            <a:pPr eaLnBrk="1" hangingPunct="1"/>
            <a:r>
              <a:rPr lang="es-ES_tradnl" dirty="0"/>
              <a:t>Black: </a:t>
            </a:r>
            <a:r>
              <a:rPr lang="es-ES_tradnl" dirty="0" err="1"/>
              <a:t>cross-</a:t>
            </a:r>
            <a:r>
              <a:rPr lang="es-ES_tradnl" dirty="0" err="1" smtClean="0"/>
              <a:t>correlation</a:t>
            </a:r>
            <a:endParaRPr lang="es-ES_tradnl" dirty="0" smtClean="0"/>
          </a:p>
          <a:p>
            <a:pPr eaLnBrk="1" hangingPunct="1"/>
            <a:r>
              <a:rPr lang="es-ES_tradnl" dirty="0" smtClean="0"/>
              <a:t>Mathur, </a:t>
            </a:r>
            <a:r>
              <a:rPr lang="es-ES_tradnl" dirty="0" err="1" smtClean="0"/>
              <a:t>Metcalfe</a:t>
            </a:r>
            <a:r>
              <a:rPr lang="es-ES_tradnl" baseline="0" dirty="0" smtClean="0"/>
              <a:t> in </a:t>
            </a:r>
            <a:r>
              <a:rPr lang="es-ES_tradnl" baseline="0" dirty="0" err="1" smtClean="0"/>
              <a:t>prep</a:t>
            </a:r>
            <a:r>
              <a:rPr lang="es-ES_tradnl" baseline="0" dirty="0" smtClean="0"/>
              <a:t>.</a:t>
            </a:r>
            <a:endParaRPr lang="es-ES_trad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S-K is jut the star above</a:t>
            </a:r>
            <a:r>
              <a:rPr lang="en-GB" baseline="0" dirty="0" smtClean="0"/>
              <a:t> 1.4M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D057A-FF55-F44A-9209-6BC34CAE4211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4620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RV</a:t>
            </a:r>
            <a:r>
              <a:rPr lang="en-US" baseline="0" dirty="0" smtClean="0"/>
              <a:t> measurement at Mercator does not show signature of close binary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5405C2-6D94-FF43-85EF-7DDFFC80D9C1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214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7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43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58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E8066-A6C7-F843-9388-1A4AC3D2AC79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APS colloquium 2014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050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to_system_pulsations1.PNG"/>
          <p:cNvPicPr>
            <a:picLocks noChangeAspect="1"/>
          </p:cNvPicPr>
          <p:nvPr userDrawn="1"/>
        </p:nvPicPr>
        <p:blipFill rotWithShape="1">
          <a:blip r:embed="rId2" cstate="print">
            <a:alphaModFix amt="4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607"/>
          <a:stretch/>
        </p:blipFill>
        <p:spPr>
          <a:xfrm>
            <a:off x="-12450" y="1134228"/>
            <a:ext cx="9156450" cy="57362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954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7056"/>
            <a:ext cx="2895600" cy="365125"/>
          </a:xfrm>
        </p:spPr>
        <p:txBody>
          <a:bodyPr/>
          <a:lstStyle>
            <a:lvl1pPr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APS colloquium 2014</a:t>
            </a:r>
            <a:endParaRPr lang="en-US" dirty="0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1F62A-C07E-484B-8ED2-BFEFB3164B85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CD0C57-143C-E44F-A2DF-22AAFA31439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3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F7AB4-38CE-BE43-80E5-4BCB4A08C31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APS colloquium 2014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5739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61223-A970-8348-AC0D-2F4E66C89F8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APS colloquium 2014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026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FC6EA-65B6-CE47-B1B8-E3AC7712BA90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APS colloquium 2014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59183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2378F-6CBB-D740-8B11-88EF41789E9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APS colloquium 2014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  <p:pic>
        <p:nvPicPr>
          <p:cNvPr id="6" name="Picture 5" descr="plato_system_pulsations1.PNG"/>
          <p:cNvPicPr>
            <a:picLocks noChangeAspect="1"/>
          </p:cNvPicPr>
          <p:nvPr userDrawn="1"/>
        </p:nvPicPr>
        <p:blipFill rotWithShape="1">
          <a:blip r:embed="rId2" cstate="print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035"/>
          <a:stretch/>
        </p:blipFill>
        <p:spPr>
          <a:xfrm>
            <a:off x="-12450" y="0"/>
            <a:ext cx="9156450" cy="687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7666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ACFB3-197E-F246-AFD7-077CE60A82D4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APS colloquium 2014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6477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6A067-BAC1-7044-A4E5-0A89DC30229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APS colloquium 2014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29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359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CA791-452D-5746-946B-AD4034C3B83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APS colloquium 2014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3545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DF7ED-F3B0-E246-A487-CE67977D9072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APS colloquium 2014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7723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43DBC-1E6C-054D-90FA-E193AC348933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APS colloquium 2014</a:t>
            </a:r>
            <a:endParaRPr lang="en-US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latin typeface="Calibri"/>
              </a:rPr>
              <a:pPr/>
              <a:t>‹#›</a:t>
            </a:fld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878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7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013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25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1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3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9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876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958D-7D7B-224D-81B5-86A4E28977D9}" type="datetimeFigureOut">
              <a:rPr lang="en-US" smtClean="0"/>
              <a:t>4/9/14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F633A-9482-134B-9ACC-2E072DE207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8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02926-023C-8140-98CA-C9B8B5641B37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4/9/14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 smtClean="0">
                <a:solidFill>
                  <a:prstClr val="white">
                    <a:lumMod val="65000"/>
                  </a:prstClr>
                </a:solidFill>
                <a:latin typeface="Calibri"/>
              </a:rPr>
              <a:t>APS colloquium 2014</a:t>
            </a:r>
            <a:endParaRPr lang="en-US" dirty="0">
              <a:solidFill>
                <a:prstClr val="white">
                  <a:lumMod val="6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6A6A6"/>
                </a:solidFill>
              </a:defRPr>
            </a:lvl1pPr>
          </a:lstStyle>
          <a:p>
            <a:fld id="{31CD0C57-143C-E44F-A2DF-22AAFA314392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011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jp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Magnetic activity of F stars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Savita Mathur</a:t>
            </a:r>
          </a:p>
          <a:p>
            <a:r>
              <a:rPr lang="en-US" sz="2400" dirty="0" smtClean="0"/>
              <a:t>Space </a:t>
            </a:r>
            <a:r>
              <a:rPr lang="en-US" sz="2400" smtClean="0"/>
              <a:t>Science Institute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6514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508104" y="3861048"/>
            <a:ext cx="150554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s-ES_tradnl" sz="1400" dirty="0" err="1">
                <a:solidFill>
                  <a:srgbClr val="FF0000"/>
                </a:solidFill>
                <a:latin typeface="Calibri"/>
              </a:rPr>
              <a:t>Sunspot</a:t>
            </a:r>
            <a:r>
              <a:rPr lang="es-ES_tradnl" sz="1400" dirty="0">
                <a:solidFill>
                  <a:srgbClr val="FF0000"/>
                </a:solidFill>
                <a:latin typeface="Calibri"/>
              </a:rPr>
              <a:t> </a:t>
            </a:r>
            <a:r>
              <a:rPr lang="es-ES_tradnl" sz="1400" dirty="0" err="1">
                <a:solidFill>
                  <a:srgbClr val="FF0000"/>
                </a:solidFill>
                <a:latin typeface="Calibri"/>
              </a:rPr>
              <a:t>number</a:t>
            </a:r>
            <a:endParaRPr lang="es-ES_tradnl" sz="1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3559" name="Rectangle 6"/>
          <p:cNvSpPr>
            <a:spLocks noChangeArrowheads="1"/>
          </p:cNvSpPr>
          <p:nvPr/>
        </p:nvSpPr>
        <p:spPr bwMode="auto">
          <a:xfrm>
            <a:off x="6372225" y="5805488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1600" b="1" dirty="0">
                <a:solidFill>
                  <a:prstClr val="white">
                    <a:lumMod val="40000"/>
                    <a:lumOff val="60000"/>
                  </a:prstClr>
                </a:solidFill>
                <a:latin typeface="Baskerville" charset="0"/>
              </a:rPr>
              <a:t>[Garc</a:t>
            </a:r>
            <a:r>
              <a:rPr lang="es-ES_tradnl" altLang="ja-JP" sz="1600" b="1" dirty="0">
                <a:solidFill>
                  <a:prstClr val="white">
                    <a:lumMod val="40000"/>
                    <a:lumOff val="60000"/>
                  </a:prstClr>
                </a:solidFill>
                <a:latin typeface="Baskerville" charset="0"/>
                <a:ea typeface="ＭＳ Ｐゴシック"/>
              </a:rPr>
              <a:t>ía et al.</a:t>
            </a:r>
            <a:r>
              <a:rPr lang="es-ES_tradnl" sz="1600" b="1" dirty="0">
                <a:solidFill>
                  <a:prstClr val="white">
                    <a:lumMod val="40000"/>
                    <a:lumOff val="60000"/>
                  </a:prstClr>
                </a:solidFill>
                <a:latin typeface="Baskerville" charset="0"/>
              </a:rPr>
              <a:t> 2010]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1258888" y="6092825"/>
            <a:ext cx="2736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s-ES_tradnl" sz="1600" b="1" dirty="0">
                <a:solidFill>
                  <a:srgbClr val="1F497D">
                    <a:lumMod val="75000"/>
                  </a:srgbClr>
                </a:solidFill>
                <a:latin typeface="Baskerville" charset="0"/>
              </a:rPr>
              <a:t>[</a:t>
            </a:r>
            <a:r>
              <a:rPr lang="es-ES_tradnl" sz="1600" b="1" dirty="0" err="1">
                <a:solidFill>
                  <a:srgbClr val="1F497D">
                    <a:lumMod val="75000"/>
                  </a:srgbClr>
                </a:solidFill>
                <a:latin typeface="Baskerville" charset="0"/>
              </a:rPr>
              <a:t>Salabert</a:t>
            </a:r>
            <a:r>
              <a:rPr lang="es-ES_tradnl" altLang="ja-JP" sz="1600" b="1" dirty="0">
                <a:solidFill>
                  <a:srgbClr val="1F497D">
                    <a:lumMod val="75000"/>
                  </a:srgbClr>
                </a:solidFill>
                <a:latin typeface="Baskerville" charset="0"/>
                <a:ea typeface="ＭＳ Ｐゴシック"/>
              </a:rPr>
              <a:t> et al.</a:t>
            </a:r>
            <a:r>
              <a:rPr lang="es-ES_tradnl" sz="1600" b="1" dirty="0">
                <a:solidFill>
                  <a:srgbClr val="1F497D">
                    <a:lumMod val="75000"/>
                  </a:srgbClr>
                </a:solidFill>
                <a:latin typeface="Baskerville" charset="0"/>
              </a:rPr>
              <a:t> 2009]</a:t>
            </a:r>
          </a:p>
        </p:txBody>
      </p:sp>
      <p:pic>
        <p:nvPicPr>
          <p:cNvPr id="2" name="Picture 1" descr="Screen Shot 2012-11-26 at 10.53.24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" y="1136570"/>
            <a:ext cx="3746849" cy="57214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9861" y="1239952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VIRGO/SPM</a:t>
            </a:r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70976" y="1281040"/>
            <a:ext cx="1441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800000"/>
                </a:solidFill>
                <a:latin typeface="Times New Roman"/>
                <a:cs typeface="Times New Roman"/>
              </a:rPr>
              <a:t>VIRGO/SPM</a:t>
            </a:r>
            <a:endParaRPr lang="en-US" dirty="0">
              <a:solidFill>
                <a:srgbClr val="800000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4941168"/>
            <a:ext cx="298782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s-ES_tradnl" sz="1600" b="1" dirty="0">
                <a:solidFill>
                  <a:prstClr val="white">
                    <a:lumMod val="40000"/>
                    <a:lumOff val="60000"/>
                  </a:prstClr>
                </a:solidFill>
                <a:latin typeface="Baskerville" charset="0"/>
              </a:rPr>
              <a:t>[Mathur</a:t>
            </a:r>
            <a:r>
              <a:rPr lang="es-ES_tradnl" altLang="ja-JP" sz="1600" b="1" dirty="0">
                <a:solidFill>
                  <a:prstClr val="white">
                    <a:lumMod val="40000"/>
                    <a:lumOff val="60000"/>
                  </a:prstClr>
                </a:solidFill>
                <a:latin typeface="Baskerville" charset="0"/>
                <a:ea typeface="ＭＳ Ｐゴシック"/>
              </a:rPr>
              <a:t> </a:t>
            </a:r>
            <a:r>
              <a:rPr lang="es-ES_tradnl" altLang="ja-JP" sz="1600" b="1" dirty="0">
                <a:solidFill>
                  <a:prstClr val="white">
                    <a:lumMod val="40000"/>
                    <a:lumOff val="60000"/>
                  </a:prstClr>
                </a:solidFill>
                <a:latin typeface="Baskerville" charset="0"/>
                <a:ea typeface="ＭＳ Ｐゴシック"/>
              </a:rPr>
              <a:t>et al.</a:t>
            </a:r>
            <a:r>
              <a:rPr lang="es-ES_tradnl" sz="1600" b="1" dirty="0">
                <a:solidFill>
                  <a:prstClr val="white">
                    <a:lumMod val="40000"/>
                    <a:lumOff val="60000"/>
                  </a:prstClr>
                </a:solidFill>
                <a:latin typeface="Baskerville" charset="0"/>
              </a:rPr>
              <a:t> </a:t>
            </a:r>
            <a:r>
              <a:rPr lang="es-ES_tradnl" sz="1600" b="1" dirty="0">
                <a:solidFill>
                  <a:prstClr val="white">
                    <a:lumMod val="40000"/>
                    <a:lumOff val="60000"/>
                  </a:prstClr>
                </a:solidFill>
                <a:latin typeface="Baskerville" charset="0"/>
              </a:rPr>
              <a:t>2013]</a:t>
            </a:r>
            <a:endParaRPr lang="es-ES_tradnl" sz="1600" b="1" dirty="0">
              <a:solidFill>
                <a:prstClr val="white">
                  <a:lumMod val="40000"/>
                  <a:lumOff val="60000"/>
                </a:prstClr>
              </a:solidFill>
              <a:latin typeface="Baskerville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activity: photometry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Calibri"/>
              </a:rPr>
              <a:t>APS colloquium 2014</a:t>
            </a:r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pic>
        <p:nvPicPr>
          <p:cNvPr id="45061" name="Picture 4" descr="example_sun_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8" t="4529" r="11176" b="3819"/>
          <a:stretch>
            <a:fillRect/>
          </a:stretch>
        </p:blipFill>
        <p:spPr bwMode="auto">
          <a:xfrm>
            <a:off x="5156200" y="1136570"/>
            <a:ext cx="3987800" cy="572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75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s-ES_tradnl" smtClean="0">
                <a:solidFill>
                  <a:prstClr val="white">
                    <a:lumMod val="50000"/>
                  </a:prstClr>
                </a:solidFill>
                <a:latin typeface="Calibri"/>
              </a:rPr>
              <a:t>APS colloquium 2014</a:t>
            </a:r>
            <a:endParaRPr lang="es-ES_tradnl">
              <a:solidFill>
                <a:prstClr val="white">
                  <a:lumMod val="50000"/>
                </a:prstClr>
              </a:solidFill>
              <a:latin typeface="Calibri"/>
            </a:endParaRPr>
          </a:p>
        </p:txBody>
      </p:sp>
      <p:pic>
        <p:nvPicPr>
          <p:cNvPr id="48132" name="Picture 6" descr="FieldHD499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115011"/>
            <a:ext cx="8510588" cy="59158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s-ES_tradnl" dirty="0" err="1" smtClean="0">
                <a:solidFill>
                  <a:srgbClr val="FFFFFF"/>
                </a:solidFill>
                <a:cs typeface="+mj-cs"/>
              </a:rPr>
              <a:t>The</a:t>
            </a:r>
            <a:r>
              <a:rPr lang="es-ES_tradnl" dirty="0" smtClean="0">
                <a:solidFill>
                  <a:srgbClr val="FFFFFF"/>
                </a:solidFill>
                <a:cs typeface="+mj-cs"/>
              </a:rPr>
              <a:t> </a:t>
            </a:r>
            <a:r>
              <a:rPr lang="es-ES_tradnl" dirty="0">
                <a:solidFill>
                  <a:srgbClr val="FFFFFF"/>
                </a:solidFill>
                <a:cs typeface="+mj-cs"/>
              </a:rPr>
              <a:t>CoRoT target: HD49933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4859" y="714394"/>
            <a:ext cx="4651375" cy="4422775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400" dirty="0" smtClean="0">
                <a:latin typeface="Tahoma" charset="0"/>
                <a:cs typeface="+mn-cs"/>
              </a:rPr>
              <a:t>   Stellar </a:t>
            </a:r>
            <a:r>
              <a:rPr lang="en-US" sz="2400" dirty="0">
                <a:latin typeface="Tahoma" charset="0"/>
                <a:cs typeface="+mn-cs"/>
              </a:rPr>
              <a:t>parameters:</a:t>
            </a:r>
          </a:p>
          <a:p>
            <a:pPr lvl="1"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Tahoma" charset="0"/>
              </a:rPr>
              <a:t>F5V dwarf </a:t>
            </a:r>
          </a:p>
          <a:p>
            <a:pPr lvl="2" eaLnBrk="1" hangingPunct="1">
              <a:defRPr/>
            </a:pPr>
            <a:r>
              <a:rPr lang="en-US" sz="1800" dirty="0">
                <a:solidFill>
                  <a:schemeClr val="bg1"/>
                </a:solidFill>
                <a:latin typeface="Tahoma" charset="0"/>
              </a:rPr>
              <a:t>1.2 M</a:t>
            </a:r>
            <a:r>
              <a:rPr lang="en-US" sz="1800" baseline="-25000" dirty="0">
                <a:solidFill>
                  <a:schemeClr val="bg1"/>
                </a:solidFill>
                <a:latin typeface="Tahoma" charset="0"/>
                <a:sym typeface="Wingdings" charset="0"/>
              </a:rPr>
              <a:t></a:t>
            </a:r>
            <a:r>
              <a:rPr lang="en-US" sz="1800" dirty="0">
                <a:solidFill>
                  <a:schemeClr val="bg1"/>
                </a:solidFill>
                <a:latin typeface="Tahoma" charset="0"/>
              </a:rPr>
              <a:t>; 1.3 R</a:t>
            </a:r>
            <a:r>
              <a:rPr lang="en-US" sz="1800" baseline="-25000" dirty="0">
                <a:solidFill>
                  <a:schemeClr val="bg1"/>
                </a:solidFill>
                <a:latin typeface="Tahoma" charset="0"/>
                <a:sym typeface="Wingdings" charset="0"/>
              </a:rPr>
              <a:t></a:t>
            </a:r>
            <a:endParaRPr lang="en-US" sz="1800" dirty="0">
              <a:solidFill>
                <a:schemeClr val="bg1"/>
              </a:solidFill>
              <a:latin typeface="Tahoma" charset="0"/>
            </a:endParaRPr>
          </a:p>
          <a:p>
            <a:pPr lvl="1" eaLnBrk="1" hangingPunct="1">
              <a:defRPr/>
            </a:pPr>
            <a:r>
              <a:rPr lang="en-US" sz="2000" dirty="0" smtClean="0">
                <a:solidFill>
                  <a:schemeClr val="bg1"/>
                </a:solidFill>
                <a:latin typeface="Tahoma" charset="0"/>
              </a:rPr>
              <a:t>Observed </a:t>
            </a:r>
            <a:r>
              <a:rPr lang="en-US" sz="2000" dirty="0">
                <a:solidFill>
                  <a:schemeClr val="bg1"/>
                </a:solidFill>
                <a:latin typeface="Tahoma" charset="0"/>
              </a:rPr>
              <a:t>by </a:t>
            </a:r>
            <a:r>
              <a:rPr lang="en-US" sz="2000" dirty="0" err="1">
                <a:solidFill>
                  <a:schemeClr val="bg1"/>
                </a:solidFill>
                <a:latin typeface="Tahoma" charset="0"/>
              </a:rPr>
              <a:t>CoRoT</a:t>
            </a:r>
            <a:r>
              <a:rPr lang="en-US" sz="2000" dirty="0">
                <a:solidFill>
                  <a:schemeClr val="bg1"/>
                </a:solidFill>
                <a:latin typeface="Tahoma" charset="0"/>
              </a:rPr>
              <a:t> during 60 + 137 </a:t>
            </a:r>
            <a:r>
              <a:rPr lang="en-US" sz="2000" dirty="0" smtClean="0">
                <a:solidFill>
                  <a:schemeClr val="bg1"/>
                </a:solidFill>
                <a:latin typeface="Tahoma" charset="0"/>
              </a:rPr>
              <a:t>days + 90 days</a:t>
            </a:r>
            <a:endParaRPr lang="en-US" sz="2000" dirty="0">
              <a:solidFill>
                <a:schemeClr val="bg1"/>
              </a:solidFill>
              <a:latin typeface="Tahoma" charset="0"/>
            </a:endParaRPr>
          </a:p>
          <a:p>
            <a:pPr lvl="2" eaLnBrk="1" hangingPunct="1">
              <a:defRPr/>
            </a:pPr>
            <a:r>
              <a:rPr lang="en-US" sz="1800" dirty="0">
                <a:solidFill>
                  <a:schemeClr val="bg1"/>
                </a:solidFill>
                <a:latin typeface="Tahoma" charset="0"/>
              </a:rPr>
              <a:t>50 oscillation modes measured</a:t>
            </a:r>
            <a:endParaRPr lang="es-ES_tradnl" sz="1800" dirty="0">
              <a:solidFill>
                <a:schemeClr val="bg1"/>
              </a:solidFill>
              <a:latin typeface="Tahoma" charset="0"/>
            </a:endParaRPr>
          </a:p>
          <a:p>
            <a:pPr lvl="1" eaLnBrk="1" hangingPunct="1">
              <a:defRPr/>
            </a:pPr>
            <a:r>
              <a:rPr lang="en-US" sz="2000" dirty="0" err="1">
                <a:solidFill>
                  <a:schemeClr val="bg1"/>
                </a:solidFill>
                <a:latin typeface="Tahoma" charset="0"/>
              </a:rPr>
              <a:t>P</a:t>
            </a:r>
            <a:r>
              <a:rPr lang="en-US" sz="2000" baseline="-25000" dirty="0" err="1">
                <a:solidFill>
                  <a:schemeClr val="bg1"/>
                </a:solidFill>
                <a:latin typeface="Tahoma" charset="0"/>
              </a:rPr>
              <a:t>rot</a:t>
            </a:r>
            <a:r>
              <a:rPr lang="en-US" sz="2000" baseline="-25000" dirty="0">
                <a:solidFill>
                  <a:schemeClr val="bg1"/>
                </a:solidFill>
                <a:latin typeface="Tahoma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ahoma" charset="0"/>
              </a:rPr>
              <a:t>= 3.4 days</a:t>
            </a:r>
          </a:p>
          <a:p>
            <a:pPr lvl="1" eaLnBrk="1" hangingPunct="1">
              <a:defRPr/>
            </a:pPr>
            <a:endParaRPr lang="es-ES_tradnl" dirty="0">
              <a:solidFill>
                <a:schemeClr val="bg1"/>
              </a:solidFill>
              <a:latin typeface="Tahoma" charset="0"/>
            </a:endParaRPr>
          </a:p>
        </p:txBody>
      </p:sp>
      <p:pic>
        <p:nvPicPr>
          <p:cNvPr id="48135" name="Picture 4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"/>
          <a:stretch>
            <a:fillRect/>
          </a:stretch>
        </p:blipFill>
        <p:spPr bwMode="auto">
          <a:xfrm>
            <a:off x="301625" y="4219074"/>
            <a:ext cx="2483768" cy="174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6" name="Rectangle 5"/>
          <p:cNvSpPr>
            <a:spLocks noChangeArrowheads="1"/>
          </p:cNvSpPr>
          <p:nvPr/>
        </p:nvSpPr>
        <p:spPr bwMode="auto">
          <a:xfrm>
            <a:off x="301625" y="6126063"/>
            <a:ext cx="426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1400" b="1" dirty="0">
                <a:solidFill>
                  <a:prstClr val="white"/>
                </a:solidFill>
                <a:latin typeface="Baskerville" charset="0"/>
              </a:rPr>
              <a:t>[</a:t>
            </a:r>
            <a:r>
              <a:rPr lang="es-ES_tradnl" sz="1400" b="1" dirty="0" err="1">
                <a:solidFill>
                  <a:prstClr val="white"/>
                </a:solidFill>
                <a:latin typeface="Baskerville" charset="0"/>
              </a:rPr>
              <a:t>Appourchaux</a:t>
            </a:r>
            <a:r>
              <a:rPr lang="es-ES_tradnl" altLang="ja-JP" sz="1400" b="1" dirty="0">
                <a:solidFill>
                  <a:prstClr val="white"/>
                </a:solidFill>
                <a:latin typeface="Baskerville" charset="0"/>
                <a:ea typeface="ＭＳ Ｐゴシック"/>
              </a:rPr>
              <a:t> et al.</a:t>
            </a:r>
            <a:r>
              <a:rPr lang="es-ES_tradnl" sz="1400" b="1" dirty="0">
                <a:solidFill>
                  <a:prstClr val="white"/>
                </a:solidFill>
                <a:latin typeface="Baskerville" charset="0"/>
              </a:rPr>
              <a:t> 2008; </a:t>
            </a:r>
            <a:r>
              <a:rPr lang="es-ES_tradnl" sz="1400" b="1" dirty="0" err="1">
                <a:solidFill>
                  <a:prstClr val="white"/>
                </a:solidFill>
                <a:latin typeface="Baskerville" charset="0"/>
              </a:rPr>
              <a:t>Benomar</a:t>
            </a:r>
            <a:r>
              <a:rPr lang="es-ES_tradnl" sz="1400" b="1" dirty="0">
                <a:solidFill>
                  <a:prstClr val="white"/>
                </a:solidFill>
                <a:latin typeface="Baskerville" charset="0"/>
              </a:rPr>
              <a:t> et al. 2009]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580112" y="1307296"/>
            <a:ext cx="3491879" cy="4497968"/>
            <a:chOff x="2699792" y="2564904"/>
            <a:chExt cx="3607362" cy="5660560"/>
          </a:xfrm>
        </p:grpSpPr>
        <p:grpSp>
          <p:nvGrpSpPr>
            <p:cNvPr id="11" name="Group 104"/>
            <p:cNvGrpSpPr>
              <a:grpSpLocks/>
            </p:cNvGrpSpPr>
            <p:nvPr/>
          </p:nvGrpSpPr>
          <p:grpSpPr bwMode="auto">
            <a:xfrm>
              <a:off x="2699792" y="2636912"/>
              <a:ext cx="3607362" cy="5588552"/>
              <a:chOff x="2401745" y="21716998"/>
              <a:chExt cx="4974837" cy="7839497"/>
            </a:xfrm>
          </p:grpSpPr>
          <p:pic>
            <p:nvPicPr>
              <p:cNvPr id="19" name="Picture 92" descr="A2Z_wavelets_2-5d.png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087" t="9748" r="25905" b="18531"/>
              <a:stretch/>
            </p:blipFill>
            <p:spPr bwMode="auto">
              <a:xfrm>
                <a:off x="2401745" y="21716998"/>
                <a:ext cx="4974837" cy="78394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Rectangle 98"/>
              <p:cNvSpPr>
                <a:spLocks noChangeArrowheads="1"/>
              </p:cNvSpPr>
              <p:nvPr/>
            </p:nvSpPr>
            <p:spPr bwMode="auto">
              <a:xfrm>
                <a:off x="5115170" y="24136349"/>
                <a:ext cx="228600" cy="24474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defTabSz="3657600"/>
                <a:endParaRPr lang="en-GB" sz="74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2" name="Rectangle 98"/>
            <p:cNvSpPr>
              <a:spLocks noChangeArrowheads="1"/>
            </p:cNvSpPr>
            <p:nvPr/>
          </p:nvSpPr>
          <p:spPr bwMode="auto">
            <a:xfrm>
              <a:off x="4788025" y="2708920"/>
              <a:ext cx="144015" cy="115212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3657600"/>
              <a:endParaRPr lang="en-GB" sz="7400" b="1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16016" y="2564904"/>
              <a:ext cx="325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prstClr val="black">
                      <a:lumMod val="65000"/>
                    </a:prstClr>
                  </a:solidFill>
                  <a:latin typeface="Calibri"/>
                </a:rPr>
                <a:t>//</a:t>
              </a:r>
              <a:endParaRPr lang="en-US" dirty="0">
                <a:solidFill>
                  <a:prstClr val="black">
                    <a:lumMod val="65000"/>
                  </a:prstClr>
                </a:solidFill>
                <a:latin typeface="Calibri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16016" y="3635732"/>
              <a:ext cx="32573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A6A6A6"/>
                  </a:solidFill>
                  <a:latin typeface="Calibri"/>
                </a:rPr>
                <a:t>//</a:t>
              </a:r>
              <a:endParaRPr lang="en-US" dirty="0">
                <a:solidFill>
                  <a:srgbClr val="A6A6A6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37351" y="4221088"/>
              <a:ext cx="552368" cy="464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A6A6A6"/>
                  </a:solidFill>
                  <a:latin typeface="Calibri"/>
                </a:rPr>
                <a:t>//</a:t>
              </a:r>
              <a:endParaRPr lang="en-US" dirty="0">
                <a:solidFill>
                  <a:srgbClr val="A6A6A6"/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591046" y="5805759"/>
              <a:ext cx="569786" cy="46479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A6A6A6"/>
                  </a:solidFill>
                  <a:latin typeface="Calibri"/>
                </a:rPr>
                <a:t>//</a:t>
              </a:r>
              <a:endParaRPr lang="en-US" dirty="0">
                <a:solidFill>
                  <a:srgbClr val="A6A6A6"/>
                </a:solidFill>
                <a:latin typeface="Calibri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626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8817" y="39983"/>
            <a:ext cx="8510588" cy="1049752"/>
          </a:xfrm>
        </p:spPr>
        <p:txBody>
          <a:bodyPr/>
          <a:lstStyle/>
          <a:p>
            <a:pPr eaLnBrk="1" hangingPunct="1">
              <a:defRPr/>
            </a:pPr>
            <a:r>
              <a:rPr lang="es-ES_tradnl" dirty="0" err="1">
                <a:cs typeface="+mj-cs"/>
              </a:rPr>
              <a:t>Hints</a:t>
            </a:r>
            <a:r>
              <a:rPr lang="es-ES_tradnl" dirty="0">
                <a:cs typeface="+mj-cs"/>
              </a:rPr>
              <a:t> of a </a:t>
            </a:r>
            <a:r>
              <a:rPr lang="es-ES_tradnl" dirty="0" err="1">
                <a:cs typeface="+mj-cs"/>
              </a:rPr>
              <a:t>magnetic-activity</a:t>
            </a:r>
            <a:r>
              <a:rPr lang="es-ES_tradnl" dirty="0">
                <a:cs typeface="+mj-cs"/>
              </a:rPr>
              <a:t> </a:t>
            </a:r>
            <a:r>
              <a:rPr lang="es-ES_tradnl" dirty="0" err="1" smtClean="0">
                <a:cs typeface="+mj-cs"/>
              </a:rPr>
              <a:t>cycle</a:t>
            </a:r>
            <a:endParaRPr lang="es-ES_tradnl" dirty="0">
              <a:cs typeface="+mj-cs"/>
            </a:endParaRP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35496" y="5306853"/>
            <a:ext cx="3744416" cy="9346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  <a:buFont typeface="Times" charset="0"/>
              <a:buNone/>
              <a:defRPr/>
            </a:pPr>
            <a:r>
              <a:rPr lang="en-US" b="1" dirty="0" err="1">
                <a:solidFill>
                  <a:prstClr val="black"/>
                </a:solidFill>
                <a:latin typeface="Calibri"/>
              </a:rPr>
              <a:t>Anticorrelation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 between amplitude variation and frequency shifts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rgbClr val="C0504D"/>
              </a:buClr>
              <a:buFont typeface="Times" charset="0"/>
              <a:buNone/>
              <a:defRPr/>
            </a:pPr>
            <a:r>
              <a:rPr lang="en-US" b="1" dirty="0" err="1">
                <a:solidFill>
                  <a:prstClr val="black"/>
                </a:solidFill>
                <a:latin typeface="Calibri"/>
              </a:rPr>
              <a:t>Pcyc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&gt;120days</a:t>
            </a:r>
            <a:endParaRPr lang="es-ES_tradnl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0185" name="Picture 9" descr="poster_soho24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2" r="9399" b="2856"/>
          <a:stretch/>
        </p:blipFill>
        <p:spPr bwMode="auto">
          <a:xfrm>
            <a:off x="-2254" y="1999475"/>
            <a:ext cx="4101129" cy="292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Rectangle 6"/>
          <p:cNvSpPr>
            <a:spLocks noChangeArrowheads="1"/>
          </p:cNvSpPr>
          <p:nvPr/>
        </p:nvSpPr>
        <p:spPr bwMode="auto">
          <a:xfrm>
            <a:off x="79375" y="4947515"/>
            <a:ext cx="30448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s-ES_tradnl" sz="1400" b="1" dirty="0">
                <a:solidFill>
                  <a:srgbClr val="0000FF"/>
                </a:solidFill>
                <a:latin typeface="Times"/>
                <a:cs typeface="Times"/>
              </a:rPr>
              <a:t>[Garc</a:t>
            </a:r>
            <a:r>
              <a:rPr lang="es-ES_tradnl" altLang="ja-JP" sz="1400" b="1" dirty="0">
                <a:solidFill>
                  <a:srgbClr val="0000FF"/>
                </a:solidFill>
                <a:latin typeface="Times"/>
                <a:ea typeface="ＭＳ Ｐゴシック"/>
                <a:cs typeface="Times"/>
              </a:rPr>
              <a:t>ía et al.</a:t>
            </a:r>
            <a:r>
              <a:rPr lang="es-ES_tradnl" sz="1400" b="1" dirty="0">
                <a:solidFill>
                  <a:srgbClr val="0000FF"/>
                </a:solidFill>
                <a:latin typeface="Times"/>
                <a:cs typeface="Times"/>
              </a:rPr>
              <a:t> 2010]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48244" y="1332654"/>
            <a:ext cx="14388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Seismology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95715" y="1266992"/>
            <a:ext cx="16286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prstClr val="black"/>
                </a:solidFill>
                <a:latin typeface="Times New Roman"/>
                <a:cs typeface="Times New Roman"/>
              </a:rPr>
              <a:t>Spectroscopy</a:t>
            </a:r>
            <a:endParaRPr lang="en-US" sz="2000" i="1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64496" y="513476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§"/>
              <a:defRPr/>
            </a:pPr>
            <a:r>
              <a:rPr lang="es-ES_tradnl" sz="2000" dirty="0" err="1">
                <a:solidFill>
                  <a:prstClr val="black"/>
                </a:solidFill>
                <a:latin typeface="Times New Roman"/>
                <a:cs typeface="Times New Roman"/>
              </a:rPr>
              <a:t>Complementary</a:t>
            </a:r>
            <a:r>
              <a:rPr lang="es-ES_tradnl" sz="20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es-ES_tradnl" sz="2000" dirty="0" err="1">
                <a:solidFill>
                  <a:prstClr val="black"/>
                </a:solidFill>
                <a:latin typeface="Times New Roman"/>
                <a:cs typeface="Times New Roman"/>
              </a:rPr>
              <a:t>observations</a:t>
            </a:r>
            <a:endParaRPr lang="es-ES_tradnl" sz="20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42950" lvl="1" indent="-285750">
              <a:buFont typeface="Wingdings" charset="2"/>
              <a:buChar char="ü"/>
              <a:defRPr/>
            </a:pPr>
            <a:r>
              <a:rPr lang="es-ES_tradnl" dirty="0">
                <a:solidFill>
                  <a:prstClr val="black"/>
                </a:solidFill>
                <a:latin typeface="Times New Roman"/>
                <a:cs typeface="Times New Roman"/>
              </a:rPr>
              <a:t>Ca HK: Mount Wilson </a:t>
            </a:r>
            <a:r>
              <a:rPr lang="es-ES_tradnl" dirty="0" err="1">
                <a:solidFill>
                  <a:prstClr val="black"/>
                </a:solidFill>
                <a:latin typeface="Times New Roman"/>
                <a:cs typeface="Times New Roman"/>
              </a:rPr>
              <a:t>index</a:t>
            </a:r>
            <a:r>
              <a:rPr lang="es-ES_tradnl" dirty="0">
                <a:solidFill>
                  <a:prstClr val="black"/>
                </a:solidFill>
                <a:latin typeface="Times New Roman"/>
                <a:cs typeface="Times New Roman"/>
              </a:rPr>
              <a:t> of </a:t>
            </a:r>
            <a:r>
              <a:rPr lang="es-ES_tradnl" dirty="0">
                <a:solidFill>
                  <a:prstClr val="black"/>
                </a:solidFill>
                <a:latin typeface="Times New Roman"/>
                <a:cs typeface="Times New Roman"/>
              </a:rPr>
              <a:t>0.31</a:t>
            </a:r>
            <a:endParaRPr lang="es-ES_tradnl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2">
              <a:defRPr/>
            </a:pPr>
            <a:r>
              <a:rPr lang="es-ES_tradnl" dirty="0">
                <a:solidFill>
                  <a:prstClr val="black"/>
                </a:solidFill>
                <a:latin typeface="Times New Roman"/>
                <a:cs typeface="Times New Roman"/>
              </a:rPr>
              <a:t>Active </a:t>
            </a:r>
            <a:r>
              <a:rPr lang="es-ES_tradnl" dirty="0" err="1">
                <a:solidFill>
                  <a:prstClr val="black"/>
                </a:solidFill>
                <a:latin typeface="Times New Roman"/>
                <a:cs typeface="Times New Roman"/>
              </a:rPr>
              <a:t>star</a:t>
            </a:r>
            <a:endParaRPr lang="en-US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2376" y="1314812"/>
            <a:ext cx="984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black"/>
                </a:solidFill>
                <a:latin typeface="Calibri"/>
              </a:rPr>
              <a:t>HD49933</a:t>
            </a:r>
            <a:endParaRPr lang="en-GB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Calibri"/>
              </a:rPr>
              <a:t>APS colloquium 2014</a:t>
            </a:r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pic>
        <p:nvPicPr>
          <p:cNvPr id="16" name="Picture 15" descr="Screen shot 2013-03-19 at 5.42.51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" t="959" b="492"/>
          <a:stretch/>
        </p:blipFill>
        <p:spPr>
          <a:xfrm>
            <a:off x="4785196" y="1999474"/>
            <a:ext cx="4142921" cy="292477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9015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Coming back to surface rotation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0634" y="6262052"/>
            <a:ext cx="2520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latin typeface="Calibri"/>
              </a:rPr>
              <a:t>[Garcia et al. in preparation]</a:t>
            </a:r>
            <a:endParaRPr lang="en-GB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" name="Picture 4" descr="Screen shot 2013-03-20 at 5.10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679" y="1066114"/>
            <a:ext cx="1316077" cy="16060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2095" y="3957113"/>
            <a:ext cx="9221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Calibri"/>
              </a:rPr>
              <a:t>HD49933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350983" y="3822041"/>
            <a:ext cx="144016" cy="144016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90909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60511" y="2115920"/>
            <a:ext cx="957795" cy="4788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Calibri"/>
              </a:rPr>
              <a:t>APS colloquium 2014</a:t>
            </a:r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5" descr="Screen shot 2012-11-25 at 11.46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16" y="1609882"/>
            <a:ext cx="7046274" cy="506411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78875" y="2194623"/>
            <a:ext cx="2797912" cy="2367705"/>
            <a:chOff x="2555776" y="2502885"/>
            <a:chExt cx="2232248" cy="1934227"/>
          </a:xfrm>
        </p:grpSpPr>
        <p:sp>
          <p:nvSpPr>
            <p:cNvPr id="12" name="Oval 11"/>
            <p:cNvSpPr/>
            <p:nvPr/>
          </p:nvSpPr>
          <p:spPr bwMode="auto">
            <a:xfrm>
              <a:off x="2555776" y="2924944"/>
              <a:ext cx="2232248" cy="1512168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00">
                <a:solidFill>
                  <a:srgbClr val="090909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28741" y="2502885"/>
              <a:ext cx="835016" cy="326858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2000" dirty="0" err="1">
                  <a:solidFill>
                    <a:srgbClr val="FF0000"/>
                  </a:solidFill>
                  <a:latin typeface="Times"/>
                  <a:cs typeface="Times"/>
                </a:rPr>
                <a:t>P</a:t>
              </a:r>
              <a:r>
                <a:rPr lang="en-US" sz="2000" baseline="-25000" dirty="0" err="1">
                  <a:solidFill>
                    <a:srgbClr val="FF0000"/>
                  </a:solidFill>
                  <a:latin typeface="Times"/>
                  <a:cs typeface="Times"/>
                </a:rPr>
                <a:t>rot</a:t>
              </a:r>
              <a:r>
                <a:rPr lang="en-US" sz="2000" dirty="0">
                  <a:solidFill>
                    <a:srgbClr val="FF0000"/>
                  </a:solidFill>
                  <a:latin typeface="Times"/>
                  <a:cs typeface="Times"/>
                </a:rPr>
                <a:t>&lt;12d</a:t>
              </a:r>
              <a:endParaRPr lang="en-US" sz="2000" dirty="0">
                <a:solidFill>
                  <a:srgbClr val="FF0000"/>
                </a:solidFill>
                <a:latin typeface="Times"/>
                <a:cs typeface="Time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449800" y="6323607"/>
            <a:ext cx="1806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FF"/>
                </a:solidFill>
                <a:latin typeface="Calibri"/>
              </a:rPr>
              <a:t>[</a:t>
            </a:r>
            <a:r>
              <a:rPr lang="en-GB" sz="1400" b="1" dirty="0" err="1">
                <a:solidFill>
                  <a:srgbClr val="0000FF"/>
                </a:solidFill>
                <a:latin typeface="Calibri"/>
              </a:rPr>
              <a:t>García</a:t>
            </a:r>
            <a:r>
              <a:rPr lang="en-GB" sz="1400" b="1" dirty="0">
                <a:solidFill>
                  <a:srgbClr val="0000FF"/>
                </a:solidFill>
                <a:latin typeface="Calibri"/>
              </a:rPr>
              <a:t> et al. in prep.]</a:t>
            </a:r>
            <a:endParaRPr lang="en-GB" sz="1400" b="1" dirty="0">
              <a:solidFill>
                <a:srgbClr val="0000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5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</a:t>
            </a:r>
            <a:r>
              <a:rPr lang="en-GB" dirty="0"/>
              <a:t>: </a:t>
            </a:r>
            <a:r>
              <a:rPr lang="en-GB" i="1" dirty="0"/>
              <a:t>Kepler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3866670" y="1219271"/>
            <a:ext cx="3105464" cy="187706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2100" i="1" dirty="0" err="1" smtClean="0"/>
              <a:t>Shere</a:t>
            </a:r>
            <a:r>
              <a:rPr lang="en-GB" sz="2100" i="1" dirty="0" smtClean="0"/>
              <a:t>-Khan</a:t>
            </a:r>
          </a:p>
          <a:p>
            <a:pPr marL="0" indent="0">
              <a:buNone/>
            </a:pPr>
            <a:r>
              <a:rPr lang="en-GB" sz="2000" dirty="0" err="1">
                <a:solidFill>
                  <a:srgbClr val="000000"/>
                </a:solidFill>
              </a:rPr>
              <a:t>P</a:t>
            </a:r>
            <a:r>
              <a:rPr lang="en-GB" sz="2000" baseline="-25000" dirty="0" err="1">
                <a:solidFill>
                  <a:srgbClr val="000000"/>
                </a:solidFill>
              </a:rPr>
              <a:t>rot</a:t>
            </a:r>
            <a:r>
              <a:rPr lang="en-GB" sz="2000" dirty="0">
                <a:solidFill>
                  <a:srgbClr val="000000"/>
                </a:solidFill>
              </a:rPr>
              <a:t>=2.5d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&lt;</a:t>
            </a:r>
            <a:r>
              <a:rPr lang="en-GB" sz="2000" dirty="0" err="1" smtClean="0">
                <a:solidFill>
                  <a:srgbClr val="000000"/>
                </a:solidFill>
              </a:rPr>
              <a:t>S</a:t>
            </a:r>
            <a:r>
              <a:rPr lang="en-GB" sz="2000" baseline="-25000" dirty="0" err="1" smtClean="0">
                <a:solidFill>
                  <a:srgbClr val="000000"/>
                </a:solidFill>
              </a:rPr>
              <a:t>ph</a:t>
            </a:r>
            <a:r>
              <a:rPr lang="en-GB" sz="2000" dirty="0" smtClean="0">
                <a:solidFill>
                  <a:srgbClr val="000000"/>
                </a:solidFill>
              </a:rPr>
              <a:t>&gt; </a:t>
            </a:r>
            <a:r>
              <a:rPr lang="en-GB" sz="2000" dirty="0">
                <a:solidFill>
                  <a:srgbClr val="000000"/>
                </a:solidFill>
              </a:rPr>
              <a:t>= </a:t>
            </a:r>
            <a:r>
              <a:rPr lang="en-GB" sz="2000" dirty="0" smtClean="0">
                <a:solidFill>
                  <a:srgbClr val="000000"/>
                </a:solidFill>
              </a:rPr>
              <a:t>250 ppm</a:t>
            </a:r>
          </a:p>
          <a:p>
            <a:pPr marL="0" indent="0">
              <a:buNone/>
            </a:pPr>
            <a:r>
              <a:rPr lang="en-GB" sz="2000" u="sng" dirty="0" err="1" smtClean="0">
                <a:solidFill>
                  <a:srgbClr val="000000"/>
                </a:solidFill>
              </a:rPr>
              <a:t>Asteroseismology</a:t>
            </a:r>
            <a:r>
              <a:rPr lang="en-GB" sz="2000" u="sng" dirty="0" smtClean="0">
                <a:solidFill>
                  <a:srgbClr val="000000"/>
                </a:solidFill>
              </a:rPr>
              <a:t>:</a:t>
            </a:r>
          </a:p>
          <a:p>
            <a:pPr marL="0" indent="0">
              <a:buNone/>
            </a:pPr>
            <a:r>
              <a:rPr lang="en-GB" sz="2000" dirty="0" smtClean="0">
                <a:solidFill>
                  <a:srgbClr val="000000"/>
                </a:solidFill>
              </a:rPr>
              <a:t>M</a:t>
            </a:r>
            <a:r>
              <a:rPr lang="en-GB" sz="2000" dirty="0">
                <a:solidFill>
                  <a:srgbClr val="000000"/>
                </a:solidFill>
              </a:rPr>
              <a:t>~1.4M</a:t>
            </a:r>
            <a:r>
              <a:rPr lang="en-GB" sz="2000" baseline="-25000" dirty="0" smtClean="0">
                <a:latin typeface="Wingdings"/>
                <a:ea typeface="Wingdings"/>
                <a:cs typeface="Wingdings"/>
                <a:sym typeface="Wingdings"/>
              </a:rPr>
              <a:t>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000000"/>
                </a:solidFill>
              </a:rPr>
              <a:t>DCZ</a:t>
            </a:r>
            <a:r>
              <a:rPr lang="en-GB" sz="2000" dirty="0" smtClean="0">
                <a:solidFill>
                  <a:srgbClr val="000000"/>
                </a:solidFill>
              </a:rPr>
              <a:t>~3%</a:t>
            </a:r>
            <a:endParaRPr lang="en-GB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7661702" y="-7168"/>
            <a:ext cx="1482298" cy="990886"/>
            <a:chOff x="5822466" y="1597530"/>
            <a:chExt cx="3090926" cy="2343392"/>
          </a:xfrm>
        </p:grpSpPr>
        <p:grpSp>
          <p:nvGrpSpPr>
            <p:cNvPr id="5" name="Group 4"/>
            <p:cNvGrpSpPr/>
            <p:nvPr/>
          </p:nvGrpSpPr>
          <p:grpSpPr>
            <a:xfrm>
              <a:off x="5822466" y="1597530"/>
              <a:ext cx="3090926" cy="2343392"/>
              <a:chOff x="5822466" y="1404246"/>
              <a:chExt cx="3090926" cy="2343392"/>
            </a:xfrm>
          </p:grpSpPr>
          <p:pic>
            <p:nvPicPr>
              <p:cNvPr id="10" name="Picture 9" descr="Screen shot 2013-03-20 at 5.16.24 PM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2466" y="1404246"/>
                <a:ext cx="3090926" cy="2343392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6365825" y="1706653"/>
                <a:ext cx="454942" cy="16490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4" name="Right Arrow 13"/>
            <p:cNvSpPr/>
            <p:nvPr/>
          </p:nvSpPr>
          <p:spPr>
            <a:xfrm rot="18662809">
              <a:off x="6341211" y="2948111"/>
              <a:ext cx="339868" cy="89443"/>
            </a:xfrm>
            <a:prstGeom prst="rightArrow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7" name="Picture 6" descr="images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" y="14459"/>
            <a:ext cx="869672" cy="94658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65100" y="6401532"/>
            <a:ext cx="2346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rgbClr val="0000FF"/>
                </a:solidFill>
                <a:latin typeface="Calibri"/>
              </a:rPr>
              <a:t>[Mathur et al. 2014, in press]</a:t>
            </a:r>
            <a:endParaRPr lang="en-GB" sz="1400" b="1" dirty="0">
              <a:solidFill>
                <a:srgbClr val="0000FF"/>
              </a:solidFill>
              <a:latin typeface="Calibri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47056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7F7F7F"/>
                </a:solidFill>
                <a:latin typeface="Calibri"/>
              </a:rPr>
              <a:t>APS colloquium 2014</a:t>
            </a:r>
            <a:endParaRPr lang="en-US" dirty="0">
              <a:solidFill>
                <a:srgbClr val="7F7F7F"/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D0C57-143C-E44F-A2DF-22AAFA314392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3" name="Picture 22" descr="wavelets_003733735_v1.pdf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78" t="9799" r="30109" b="19815"/>
          <a:stretch/>
        </p:blipFill>
        <p:spPr>
          <a:xfrm>
            <a:off x="88902" y="1177692"/>
            <a:ext cx="3416299" cy="519402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30170" y="3360256"/>
            <a:ext cx="5021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Calibri"/>
              </a:rPr>
              <a:t>We observe:</a:t>
            </a:r>
          </a:p>
          <a:p>
            <a:pPr marL="742950" lvl="1" indent="-285750">
              <a:buFont typeface="Wingdings" charset="2"/>
              <a:buChar char="§"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Magnetic Cycle-like behaviour</a:t>
            </a:r>
            <a:endParaRPr lang="en-GB" dirty="0">
              <a:solidFill>
                <a:srgbClr val="000000"/>
              </a:solidFill>
              <a:latin typeface="Calibri"/>
            </a:endParaRPr>
          </a:p>
          <a:p>
            <a:pPr marL="742950" lvl="1" indent="-285750">
              <a:buFont typeface="Wingdings" charset="2"/>
              <a:buChar char="§"/>
            </a:pPr>
            <a:r>
              <a:rPr lang="en-GB" dirty="0">
                <a:solidFill>
                  <a:srgbClr val="000000"/>
                </a:solidFill>
                <a:latin typeface="Calibri"/>
              </a:rPr>
              <a:t>Long-lived active longitudes during maximum activity</a:t>
            </a:r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8836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289</Words>
  <Application>Microsoft Macintosh PowerPoint</Application>
  <PresentationFormat>On-screen Show (4:3)</PresentationFormat>
  <Paragraphs>71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Office Theme</vt:lpstr>
      <vt:lpstr>1_Office Theme</vt:lpstr>
      <vt:lpstr>Magnetic activity of F stars</vt:lpstr>
      <vt:lpstr>Magnetic activity: photometry</vt:lpstr>
      <vt:lpstr>The CoRoT target: HD49933</vt:lpstr>
      <vt:lpstr>Hints of a magnetic-activity cycle</vt:lpstr>
      <vt:lpstr>Coming back to surface rotation</vt:lpstr>
      <vt:lpstr>Results: Kepler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Magnetic activity of F stars</dc:title>
  <dc:creator>Savita  Mathur</dc:creator>
  <cp:lastModifiedBy>Savita  Mathur</cp:lastModifiedBy>
  <cp:revision>1</cp:revision>
  <dcterms:created xsi:type="dcterms:W3CDTF">2014-04-09T15:27:43Z</dcterms:created>
  <dcterms:modified xsi:type="dcterms:W3CDTF">2014-04-09T15:31:28Z</dcterms:modified>
</cp:coreProperties>
</file>